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97" r:id="rId14"/>
    <p:sldId id="270" r:id="rId15"/>
    <p:sldId id="271" r:id="rId16"/>
    <p:sldId id="272" r:id="rId17"/>
    <p:sldId id="273" r:id="rId18"/>
    <p:sldId id="296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9B312-58B9-43D2-8536-A932F110AB6E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38DC68-324A-4B64-8579-4CA0DEA93E5A}">
      <dgm:prSet/>
      <dgm:spPr/>
      <dgm:t>
        <a:bodyPr/>
        <a:lstStyle/>
        <a:p>
          <a:r>
            <a:rPr lang="en-US" b="0" i="0" dirty="0"/>
            <a:t>Be aware of physical limitations and utilize a team approach with treatment involving primary care doctor if necessary. </a:t>
          </a:r>
          <a:endParaRPr lang="en-US" dirty="0"/>
        </a:p>
      </dgm:t>
    </dgm:pt>
    <dgm:pt modelId="{6AAF8E8B-4626-4181-ACCA-E3E2E4B4F5F1}" type="parTrans" cxnId="{498F9670-0A44-4E13-8612-5DFC2A219EBF}">
      <dgm:prSet/>
      <dgm:spPr/>
      <dgm:t>
        <a:bodyPr/>
        <a:lstStyle/>
        <a:p>
          <a:endParaRPr lang="en-US"/>
        </a:p>
      </dgm:t>
    </dgm:pt>
    <dgm:pt modelId="{9BF36C4C-9FB3-4F60-9230-68E20C79A215}" type="sibTrans" cxnId="{498F9670-0A44-4E13-8612-5DFC2A219EBF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38C4BAD0-2A51-40AE-8A97-DDA4C7E7D8E0}">
      <dgm:prSet/>
      <dgm:spPr/>
      <dgm:t>
        <a:bodyPr/>
        <a:lstStyle/>
        <a:p>
          <a:r>
            <a:rPr lang="en-US" b="0" i="0"/>
            <a:t>Respect their choice and preferences for treatment. </a:t>
          </a:r>
          <a:endParaRPr lang="en-US"/>
        </a:p>
      </dgm:t>
    </dgm:pt>
    <dgm:pt modelId="{6650B09C-6651-4361-9D56-C35D85A5CC08}" type="parTrans" cxnId="{01521046-54B5-47EC-94F9-E9959DEA8C8E}">
      <dgm:prSet/>
      <dgm:spPr/>
      <dgm:t>
        <a:bodyPr/>
        <a:lstStyle/>
        <a:p>
          <a:endParaRPr lang="en-US"/>
        </a:p>
      </dgm:t>
    </dgm:pt>
    <dgm:pt modelId="{E2567DCE-CAD7-4278-B295-3E7063459726}" type="sibTrans" cxnId="{01521046-54B5-47EC-94F9-E9959DEA8C8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039CE9C5-55A3-4785-A033-1A341B364F03}">
      <dgm:prSet/>
      <dgm:spPr/>
      <dgm:t>
        <a:bodyPr/>
        <a:lstStyle/>
        <a:p>
          <a:r>
            <a:rPr lang="en-US" b="0" i="0"/>
            <a:t>Be thoughtful and tactful with your approach </a:t>
          </a:r>
          <a:endParaRPr lang="en-US"/>
        </a:p>
      </dgm:t>
    </dgm:pt>
    <dgm:pt modelId="{9AD1DAFA-B1A9-4AED-A081-A065B2619FE3}" type="parTrans" cxnId="{420B1C82-1C3D-4D1E-AB3F-EC764AE4E3FB}">
      <dgm:prSet/>
      <dgm:spPr/>
      <dgm:t>
        <a:bodyPr/>
        <a:lstStyle/>
        <a:p>
          <a:endParaRPr lang="en-US"/>
        </a:p>
      </dgm:t>
    </dgm:pt>
    <dgm:pt modelId="{161DD439-171D-4EAC-922B-C218EE6AD7D3}" type="sibTrans" cxnId="{420B1C82-1C3D-4D1E-AB3F-EC764AE4E3F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96153083-2AFE-40DD-95A8-A8AC2D8BBCF5}" type="pres">
      <dgm:prSet presAssocID="{6459B312-58B9-43D2-8536-A932F110AB6E}" presName="Name0" presStyleCnt="0">
        <dgm:presLayoutVars>
          <dgm:animLvl val="lvl"/>
          <dgm:resizeHandles val="exact"/>
        </dgm:presLayoutVars>
      </dgm:prSet>
      <dgm:spPr/>
    </dgm:pt>
    <dgm:pt modelId="{4C811F0A-6A93-4E8E-A245-72A2D7F1BB8D}" type="pres">
      <dgm:prSet presAssocID="{7F38DC68-324A-4B64-8579-4CA0DEA93E5A}" presName="compositeNode" presStyleCnt="0">
        <dgm:presLayoutVars>
          <dgm:bulletEnabled val="1"/>
        </dgm:presLayoutVars>
      </dgm:prSet>
      <dgm:spPr/>
    </dgm:pt>
    <dgm:pt modelId="{C68991AA-A837-42FD-9F28-5D6933D07DCD}" type="pres">
      <dgm:prSet presAssocID="{7F38DC68-324A-4B64-8579-4CA0DEA93E5A}" presName="bgRect" presStyleLbl="alignNode1" presStyleIdx="0" presStyleCnt="3"/>
      <dgm:spPr/>
    </dgm:pt>
    <dgm:pt modelId="{C7C0307D-F8CF-4A7D-BF41-E83E5E45FBAE}" type="pres">
      <dgm:prSet presAssocID="{9BF36C4C-9FB3-4F60-9230-68E20C79A215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6265B95-0CFE-4570-A599-178E1EB9C44B}" type="pres">
      <dgm:prSet presAssocID="{7F38DC68-324A-4B64-8579-4CA0DEA93E5A}" presName="nodeRect" presStyleLbl="alignNode1" presStyleIdx="0" presStyleCnt="3">
        <dgm:presLayoutVars>
          <dgm:bulletEnabled val="1"/>
        </dgm:presLayoutVars>
      </dgm:prSet>
      <dgm:spPr/>
    </dgm:pt>
    <dgm:pt modelId="{DDB348E5-CF9C-4125-ABF5-C1040B2A70ED}" type="pres">
      <dgm:prSet presAssocID="{9BF36C4C-9FB3-4F60-9230-68E20C79A215}" presName="sibTrans" presStyleCnt="0"/>
      <dgm:spPr/>
    </dgm:pt>
    <dgm:pt modelId="{C3D55AC4-A663-400B-974B-5029B3E7636E}" type="pres">
      <dgm:prSet presAssocID="{38C4BAD0-2A51-40AE-8A97-DDA4C7E7D8E0}" presName="compositeNode" presStyleCnt="0">
        <dgm:presLayoutVars>
          <dgm:bulletEnabled val="1"/>
        </dgm:presLayoutVars>
      </dgm:prSet>
      <dgm:spPr/>
    </dgm:pt>
    <dgm:pt modelId="{279B4200-BF44-4306-A1B2-DB3FE2B5F656}" type="pres">
      <dgm:prSet presAssocID="{38C4BAD0-2A51-40AE-8A97-DDA4C7E7D8E0}" presName="bgRect" presStyleLbl="alignNode1" presStyleIdx="1" presStyleCnt="3"/>
      <dgm:spPr/>
    </dgm:pt>
    <dgm:pt modelId="{4BDFE604-EC2C-48E8-BD48-8DFD3E082CF3}" type="pres">
      <dgm:prSet presAssocID="{E2567DCE-CAD7-4278-B295-3E7063459726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5FA1EA0E-DB5F-4208-B682-6BC09462EED7}" type="pres">
      <dgm:prSet presAssocID="{38C4BAD0-2A51-40AE-8A97-DDA4C7E7D8E0}" presName="nodeRect" presStyleLbl="alignNode1" presStyleIdx="1" presStyleCnt="3">
        <dgm:presLayoutVars>
          <dgm:bulletEnabled val="1"/>
        </dgm:presLayoutVars>
      </dgm:prSet>
      <dgm:spPr/>
    </dgm:pt>
    <dgm:pt modelId="{DA065C19-20E7-465B-8B13-C49A6A04296D}" type="pres">
      <dgm:prSet presAssocID="{E2567DCE-CAD7-4278-B295-3E7063459726}" presName="sibTrans" presStyleCnt="0"/>
      <dgm:spPr/>
    </dgm:pt>
    <dgm:pt modelId="{9DE82381-FD3D-4FB6-9482-7E30E67CB0E8}" type="pres">
      <dgm:prSet presAssocID="{039CE9C5-55A3-4785-A033-1A341B364F03}" presName="compositeNode" presStyleCnt="0">
        <dgm:presLayoutVars>
          <dgm:bulletEnabled val="1"/>
        </dgm:presLayoutVars>
      </dgm:prSet>
      <dgm:spPr/>
    </dgm:pt>
    <dgm:pt modelId="{F0D08163-7B92-4A73-9E9A-EC3167FB610C}" type="pres">
      <dgm:prSet presAssocID="{039CE9C5-55A3-4785-A033-1A341B364F03}" presName="bgRect" presStyleLbl="alignNode1" presStyleIdx="2" presStyleCnt="3"/>
      <dgm:spPr/>
    </dgm:pt>
    <dgm:pt modelId="{6B7BB4DB-B9E8-4BC8-9759-D8BBA3CB1BC2}" type="pres">
      <dgm:prSet presAssocID="{161DD439-171D-4EAC-922B-C218EE6AD7D3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756D6475-F735-47A3-B1CB-81B20A943AA8}" type="pres">
      <dgm:prSet presAssocID="{039CE9C5-55A3-4785-A033-1A341B364F0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CDBBD70A-C826-47A8-B495-E177099512C6}" type="presOf" srcId="{7F38DC68-324A-4B64-8579-4CA0DEA93E5A}" destId="{E6265B95-0CFE-4570-A599-178E1EB9C44B}" srcOrd="1" destOrd="0" presId="urn:microsoft.com/office/officeart/2016/7/layout/LinearBlockProcessNumbered"/>
    <dgm:cxn modelId="{2B7E9D1B-385A-488D-90D3-1915E3E0E786}" type="presOf" srcId="{38C4BAD0-2A51-40AE-8A97-DDA4C7E7D8E0}" destId="{279B4200-BF44-4306-A1B2-DB3FE2B5F656}" srcOrd="0" destOrd="0" presId="urn:microsoft.com/office/officeart/2016/7/layout/LinearBlockProcessNumbered"/>
    <dgm:cxn modelId="{578C8C36-BFDC-4DF5-8234-19A89CEBB7DF}" type="presOf" srcId="{039CE9C5-55A3-4785-A033-1A341B364F03}" destId="{756D6475-F735-47A3-B1CB-81B20A943AA8}" srcOrd="1" destOrd="0" presId="urn:microsoft.com/office/officeart/2016/7/layout/LinearBlockProcessNumbered"/>
    <dgm:cxn modelId="{F06AE665-5906-4CAE-B33B-FDEB00B9B9BC}" type="presOf" srcId="{38C4BAD0-2A51-40AE-8A97-DDA4C7E7D8E0}" destId="{5FA1EA0E-DB5F-4208-B682-6BC09462EED7}" srcOrd="1" destOrd="0" presId="urn:microsoft.com/office/officeart/2016/7/layout/LinearBlockProcessNumbered"/>
    <dgm:cxn modelId="{01521046-54B5-47EC-94F9-E9959DEA8C8E}" srcId="{6459B312-58B9-43D2-8536-A932F110AB6E}" destId="{38C4BAD0-2A51-40AE-8A97-DDA4C7E7D8E0}" srcOrd="1" destOrd="0" parTransId="{6650B09C-6651-4361-9D56-C35D85A5CC08}" sibTransId="{E2567DCE-CAD7-4278-B295-3E7063459726}"/>
    <dgm:cxn modelId="{498F9670-0A44-4E13-8612-5DFC2A219EBF}" srcId="{6459B312-58B9-43D2-8536-A932F110AB6E}" destId="{7F38DC68-324A-4B64-8579-4CA0DEA93E5A}" srcOrd="0" destOrd="0" parTransId="{6AAF8E8B-4626-4181-ACCA-E3E2E4B4F5F1}" sibTransId="{9BF36C4C-9FB3-4F60-9230-68E20C79A215}"/>
    <dgm:cxn modelId="{420B1C82-1C3D-4D1E-AB3F-EC764AE4E3FB}" srcId="{6459B312-58B9-43D2-8536-A932F110AB6E}" destId="{039CE9C5-55A3-4785-A033-1A341B364F03}" srcOrd="2" destOrd="0" parTransId="{9AD1DAFA-B1A9-4AED-A081-A065B2619FE3}" sibTransId="{161DD439-171D-4EAC-922B-C218EE6AD7D3}"/>
    <dgm:cxn modelId="{76225B86-3000-4D1F-9EBE-EC2703DCABD3}" type="presOf" srcId="{9BF36C4C-9FB3-4F60-9230-68E20C79A215}" destId="{C7C0307D-F8CF-4A7D-BF41-E83E5E45FBAE}" srcOrd="0" destOrd="0" presId="urn:microsoft.com/office/officeart/2016/7/layout/LinearBlockProcessNumbered"/>
    <dgm:cxn modelId="{872CEA8E-8BC1-49DC-9F57-4F492D3C9117}" type="presOf" srcId="{039CE9C5-55A3-4785-A033-1A341B364F03}" destId="{F0D08163-7B92-4A73-9E9A-EC3167FB610C}" srcOrd="0" destOrd="0" presId="urn:microsoft.com/office/officeart/2016/7/layout/LinearBlockProcessNumbered"/>
    <dgm:cxn modelId="{CED64D94-4687-4B4A-BB83-F431B478BD2A}" type="presOf" srcId="{E2567DCE-CAD7-4278-B295-3E7063459726}" destId="{4BDFE604-EC2C-48E8-BD48-8DFD3E082CF3}" srcOrd="0" destOrd="0" presId="urn:microsoft.com/office/officeart/2016/7/layout/LinearBlockProcessNumbered"/>
    <dgm:cxn modelId="{62CAFC94-1D08-425D-AAEA-CF12F6302DC9}" type="presOf" srcId="{7F38DC68-324A-4B64-8579-4CA0DEA93E5A}" destId="{C68991AA-A837-42FD-9F28-5D6933D07DCD}" srcOrd="0" destOrd="0" presId="urn:microsoft.com/office/officeart/2016/7/layout/LinearBlockProcessNumbered"/>
    <dgm:cxn modelId="{9A3E3FC9-A1CB-4979-BFEF-6C3D34294E06}" type="presOf" srcId="{161DD439-171D-4EAC-922B-C218EE6AD7D3}" destId="{6B7BB4DB-B9E8-4BC8-9759-D8BBA3CB1BC2}" srcOrd="0" destOrd="0" presId="urn:microsoft.com/office/officeart/2016/7/layout/LinearBlockProcessNumbered"/>
    <dgm:cxn modelId="{46687BD6-0C10-4A89-9BFE-9A089A0D7D97}" type="presOf" srcId="{6459B312-58B9-43D2-8536-A932F110AB6E}" destId="{96153083-2AFE-40DD-95A8-A8AC2D8BBCF5}" srcOrd="0" destOrd="0" presId="urn:microsoft.com/office/officeart/2016/7/layout/LinearBlockProcessNumbered"/>
    <dgm:cxn modelId="{49A9EE94-8593-435A-93D8-053F1647BD66}" type="presParOf" srcId="{96153083-2AFE-40DD-95A8-A8AC2D8BBCF5}" destId="{4C811F0A-6A93-4E8E-A245-72A2D7F1BB8D}" srcOrd="0" destOrd="0" presId="urn:microsoft.com/office/officeart/2016/7/layout/LinearBlockProcessNumbered"/>
    <dgm:cxn modelId="{DD093850-4677-4613-84AD-DA35311855E1}" type="presParOf" srcId="{4C811F0A-6A93-4E8E-A245-72A2D7F1BB8D}" destId="{C68991AA-A837-42FD-9F28-5D6933D07DCD}" srcOrd="0" destOrd="0" presId="urn:microsoft.com/office/officeart/2016/7/layout/LinearBlockProcessNumbered"/>
    <dgm:cxn modelId="{67783C26-B3B9-4E24-9B9B-180AD808794B}" type="presParOf" srcId="{4C811F0A-6A93-4E8E-A245-72A2D7F1BB8D}" destId="{C7C0307D-F8CF-4A7D-BF41-E83E5E45FBAE}" srcOrd="1" destOrd="0" presId="urn:microsoft.com/office/officeart/2016/7/layout/LinearBlockProcessNumbered"/>
    <dgm:cxn modelId="{853E2290-5735-4E77-8AB2-DD3DADEE5E77}" type="presParOf" srcId="{4C811F0A-6A93-4E8E-A245-72A2D7F1BB8D}" destId="{E6265B95-0CFE-4570-A599-178E1EB9C44B}" srcOrd="2" destOrd="0" presId="urn:microsoft.com/office/officeart/2016/7/layout/LinearBlockProcessNumbered"/>
    <dgm:cxn modelId="{8DC6F2C6-4B97-48DB-B8F8-3B236EF497B7}" type="presParOf" srcId="{96153083-2AFE-40DD-95A8-A8AC2D8BBCF5}" destId="{DDB348E5-CF9C-4125-ABF5-C1040B2A70ED}" srcOrd="1" destOrd="0" presId="urn:microsoft.com/office/officeart/2016/7/layout/LinearBlockProcessNumbered"/>
    <dgm:cxn modelId="{A8AD0250-1750-4E17-831F-6B6F9E807915}" type="presParOf" srcId="{96153083-2AFE-40DD-95A8-A8AC2D8BBCF5}" destId="{C3D55AC4-A663-400B-974B-5029B3E7636E}" srcOrd="2" destOrd="0" presId="urn:microsoft.com/office/officeart/2016/7/layout/LinearBlockProcessNumbered"/>
    <dgm:cxn modelId="{41074908-0994-4476-ADA5-81259A69035A}" type="presParOf" srcId="{C3D55AC4-A663-400B-974B-5029B3E7636E}" destId="{279B4200-BF44-4306-A1B2-DB3FE2B5F656}" srcOrd="0" destOrd="0" presId="urn:microsoft.com/office/officeart/2016/7/layout/LinearBlockProcessNumbered"/>
    <dgm:cxn modelId="{230A30EB-7263-471F-B1EA-4043831665EB}" type="presParOf" srcId="{C3D55AC4-A663-400B-974B-5029B3E7636E}" destId="{4BDFE604-EC2C-48E8-BD48-8DFD3E082CF3}" srcOrd="1" destOrd="0" presId="urn:microsoft.com/office/officeart/2016/7/layout/LinearBlockProcessNumbered"/>
    <dgm:cxn modelId="{5C02ED19-66F5-49DE-ADA3-6327382759E6}" type="presParOf" srcId="{C3D55AC4-A663-400B-974B-5029B3E7636E}" destId="{5FA1EA0E-DB5F-4208-B682-6BC09462EED7}" srcOrd="2" destOrd="0" presId="urn:microsoft.com/office/officeart/2016/7/layout/LinearBlockProcessNumbered"/>
    <dgm:cxn modelId="{C9BCBCE0-F4CA-4CA9-BCFB-B97DB6EA1574}" type="presParOf" srcId="{96153083-2AFE-40DD-95A8-A8AC2D8BBCF5}" destId="{DA065C19-20E7-465B-8B13-C49A6A04296D}" srcOrd="3" destOrd="0" presId="urn:microsoft.com/office/officeart/2016/7/layout/LinearBlockProcessNumbered"/>
    <dgm:cxn modelId="{8BE1D56E-8E56-40A0-A1C0-70DCBF9A6467}" type="presParOf" srcId="{96153083-2AFE-40DD-95A8-A8AC2D8BBCF5}" destId="{9DE82381-FD3D-4FB6-9482-7E30E67CB0E8}" srcOrd="4" destOrd="0" presId="urn:microsoft.com/office/officeart/2016/7/layout/LinearBlockProcessNumbered"/>
    <dgm:cxn modelId="{1F46650D-F64A-4361-9475-AE3B99C6E405}" type="presParOf" srcId="{9DE82381-FD3D-4FB6-9482-7E30E67CB0E8}" destId="{F0D08163-7B92-4A73-9E9A-EC3167FB610C}" srcOrd="0" destOrd="0" presId="urn:microsoft.com/office/officeart/2016/7/layout/LinearBlockProcessNumbered"/>
    <dgm:cxn modelId="{3AFB7F47-9D4D-4E8F-8DC9-C687CD35D4E7}" type="presParOf" srcId="{9DE82381-FD3D-4FB6-9482-7E30E67CB0E8}" destId="{6B7BB4DB-B9E8-4BC8-9759-D8BBA3CB1BC2}" srcOrd="1" destOrd="0" presId="urn:microsoft.com/office/officeart/2016/7/layout/LinearBlockProcessNumbered"/>
    <dgm:cxn modelId="{B08FAC1B-F3C9-453B-9720-3A51FF3F8144}" type="presParOf" srcId="{9DE82381-FD3D-4FB6-9482-7E30E67CB0E8}" destId="{756D6475-F735-47A3-B1CB-81B20A943AA8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991AA-A837-42FD-9F28-5D6933D07DCD}">
      <dsp:nvSpPr>
        <dsp:cNvPr id="0" name=""/>
        <dsp:cNvSpPr/>
      </dsp:nvSpPr>
      <dsp:spPr>
        <a:xfrm>
          <a:off x="851" y="0"/>
          <a:ext cx="3449259" cy="33833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710" tIns="0" rIns="340710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Be aware of physical limitations and utilize a team approach with treatment involving primary care doctor if necessary. </a:t>
          </a:r>
          <a:endParaRPr lang="en-US" sz="2000" kern="1200" dirty="0"/>
        </a:p>
      </dsp:txBody>
      <dsp:txXfrm>
        <a:off x="851" y="1353320"/>
        <a:ext cx="3449259" cy="2029980"/>
      </dsp:txXfrm>
    </dsp:sp>
    <dsp:sp modelId="{C7C0307D-F8CF-4A7D-BF41-E83E5E45FBAE}">
      <dsp:nvSpPr>
        <dsp:cNvPr id="0" name=""/>
        <dsp:cNvSpPr/>
      </dsp:nvSpPr>
      <dsp:spPr>
        <a:xfrm>
          <a:off x="851" y="0"/>
          <a:ext cx="3449259" cy="135332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710" tIns="165100" rIns="34071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51" y="0"/>
        <a:ext cx="3449259" cy="1353320"/>
      </dsp:txXfrm>
    </dsp:sp>
    <dsp:sp modelId="{279B4200-BF44-4306-A1B2-DB3FE2B5F656}">
      <dsp:nvSpPr>
        <dsp:cNvPr id="0" name=""/>
        <dsp:cNvSpPr/>
      </dsp:nvSpPr>
      <dsp:spPr>
        <a:xfrm>
          <a:off x="3726051" y="0"/>
          <a:ext cx="3449259" cy="33833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710" tIns="0" rIns="340710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Respect their choice and preferences for treatment. </a:t>
          </a:r>
          <a:endParaRPr lang="en-US" sz="2000" kern="1200"/>
        </a:p>
      </dsp:txBody>
      <dsp:txXfrm>
        <a:off x="3726051" y="1353320"/>
        <a:ext cx="3449259" cy="2029980"/>
      </dsp:txXfrm>
    </dsp:sp>
    <dsp:sp modelId="{4BDFE604-EC2C-48E8-BD48-8DFD3E082CF3}">
      <dsp:nvSpPr>
        <dsp:cNvPr id="0" name=""/>
        <dsp:cNvSpPr/>
      </dsp:nvSpPr>
      <dsp:spPr>
        <a:xfrm>
          <a:off x="3726051" y="0"/>
          <a:ext cx="3449259" cy="135332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710" tIns="165100" rIns="34071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726051" y="0"/>
        <a:ext cx="3449259" cy="1353320"/>
      </dsp:txXfrm>
    </dsp:sp>
    <dsp:sp modelId="{F0D08163-7B92-4A73-9E9A-EC3167FB610C}">
      <dsp:nvSpPr>
        <dsp:cNvPr id="0" name=""/>
        <dsp:cNvSpPr/>
      </dsp:nvSpPr>
      <dsp:spPr>
        <a:xfrm>
          <a:off x="7451251" y="0"/>
          <a:ext cx="3449259" cy="33833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710" tIns="0" rIns="340710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Be thoughtful and tactful with your approach </a:t>
          </a:r>
          <a:endParaRPr lang="en-US" sz="2000" kern="1200"/>
        </a:p>
      </dsp:txBody>
      <dsp:txXfrm>
        <a:off x="7451251" y="1353320"/>
        <a:ext cx="3449259" cy="2029980"/>
      </dsp:txXfrm>
    </dsp:sp>
    <dsp:sp modelId="{6B7BB4DB-B9E8-4BC8-9759-D8BBA3CB1BC2}">
      <dsp:nvSpPr>
        <dsp:cNvPr id="0" name=""/>
        <dsp:cNvSpPr/>
      </dsp:nvSpPr>
      <dsp:spPr>
        <a:xfrm>
          <a:off x="7451251" y="0"/>
          <a:ext cx="3449259" cy="135332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710" tIns="165100" rIns="34071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451251" y="0"/>
        <a:ext cx="3449259" cy="1353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hyperlink" Target="https://www.surveymonkey.com/r/ZB92CJP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mhanational.org/depression-older-adults-more-facts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cdc.gov/prc/study-findings/research-briefs/program-helps-elderly.htm" TargetMode="External"/><Relationship Id="rId5" Type="http://schemas.openxmlformats.org/officeDocument/2006/relationships/hyperlink" Target="https://www.ncoa.org/wp-content/uploads/Depression_Older_Persons_FactSheet_2009.pdf/" TargetMode="External"/><Relationship Id="rId4" Type="http://schemas.openxmlformats.org/officeDocument/2006/relationships/hyperlink" Target="https://www.rcpsych.ac.uk/mental-health/problems-disorders/depression-in-older-adul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9F0E5-B347-43FF-B19C-4AAB9CC6D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749" y="1989055"/>
            <a:ext cx="10892501" cy="1506281"/>
          </a:xfrm>
        </p:spPr>
        <p:txBody>
          <a:bodyPr/>
          <a:lstStyle/>
          <a:p>
            <a:r>
              <a:rPr lang="en-US" sz="6600" dirty="0"/>
              <a:t>Depression in Older Adults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9A5AC-2963-4645-B276-DC0402B99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248" y="3768712"/>
            <a:ext cx="8825658" cy="861420"/>
          </a:xfrm>
        </p:spPr>
        <p:txBody>
          <a:bodyPr/>
          <a:lstStyle/>
          <a:p>
            <a:r>
              <a:rPr lang="en-US" dirty="0"/>
              <a:t>A RAFT Presentation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8D7B92-6F94-4197-84F2-73C90D8DB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9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5"/>
    </mc:Choice>
    <mc:Fallback>
      <p:transition spd="slow" advTm="1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2D844C-AB64-4A03-80BE-33212E61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D0E9B-89C2-4268-98B4-BA7BFFF2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53AB08-C531-42A8-AA8D-C2ABAE87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E47EEC-33C8-4EC3-8BFC-BB02B4171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BC9CC6-50D5-4C61-9EDE-315A1B5F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ED2641B-4430-4CF4-89AB-3FADDD63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D11B36-C4DC-46CD-81FA-EDD4C6EB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Depression looks different in older adults (cont.)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E689-F70F-475F-B66B-4489D2D448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3312" y="2763520"/>
            <a:ext cx="8946541" cy="3484879"/>
          </a:xfrm>
        </p:spPr>
        <p:txBody>
          <a:bodyPr vert="horz" lIns="91440" tIns="45720" rIns="91440" bIns="45720" rtlCol="0">
            <a:normAutofit/>
          </a:bodyPr>
          <a:lstStyle/>
          <a:p>
            <a:pPr lvl="2"/>
            <a:r>
              <a:rPr lang="en-US" dirty="0"/>
              <a:t>Social withdrawal is more common</a:t>
            </a:r>
          </a:p>
          <a:p>
            <a:pPr lvl="2"/>
            <a:r>
              <a:rPr lang="en-US" dirty="0"/>
              <a:t>Irritability is more common </a:t>
            </a:r>
          </a:p>
          <a:p>
            <a:pPr lvl="2"/>
            <a:r>
              <a:rPr lang="en-US" dirty="0"/>
              <a:t>Less depressed mood </a:t>
            </a:r>
          </a:p>
          <a:p>
            <a:pPr lvl="2"/>
            <a:r>
              <a:rPr lang="en-US" dirty="0"/>
              <a:t> more on fatigue, sleep and appetite changes, vague GI complaints, memory or concentration problems, anxiety 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47ACEC-5E2A-40E4-87F6-541449034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92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850"/>
    </mc:Choice>
    <mc:Fallback>
      <p:transition spd="slow" advTm="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6C6B-6927-4B97-A3CD-0253189B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909" y="746890"/>
            <a:ext cx="9234920" cy="1915647"/>
          </a:xfrm>
        </p:spPr>
        <p:txBody>
          <a:bodyPr/>
          <a:lstStyle/>
          <a:p>
            <a:pPr algn="ctr"/>
            <a:r>
              <a:rPr lang="en-US" sz="5400" dirty="0"/>
              <a:t>Is it grief or depression?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3A4C-704B-4462-8A7D-459F951D3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2458720"/>
            <a:ext cx="8825658" cy="3179061"/>
          </a:xfrm>
        </p:spPr>
        <p:txBody>
          <a:bodyPr>
            <a:normAutofit fontScale="92500"/>
          </a:bodyPr>
          <a:lstStyle/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As people age, they experience many losses. Loss is painful—whether it’s a loss of independence, mobility, health, your long-time career, or someone you love. Grieving over these losses is normal and healthy, even if the feelings of sadness last for a long time.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7EB6A3-1C69-4893-97B6-FA82A6578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8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69"/>
    </mc:Choice>
    <mc:Fallback>
      <p:transition spd="slow" advTm="1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CD47C-D5AC-47DB-B1D8-071FA521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Treatment options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2D07-3A37-4EB4-8369-8B5561972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US" sz="2000" dirty="0"/>
              <a:t>Therapy</a:t>
            </a:r>
          </a:p>
          <a:p>
            <a:pPr lvl="2"/>
            <a:r>
              <a:rPr lang="en-US" sz="2000" dirty="0"/>
              <a:t>Overcoming mental health sigma</a:t>
            </a:r>
          </a:p>
          <a:p>
            <a:pPr lvl="2"/>
            <a:r>
              <a:rPr lang="en-US" sz="2000" dirty="0"/>
              <a:t>Provides education about depression and available treatments,</a:t>
            </a:r>
          </a:p>
          <a:p>
            <a:pPr lvl="2"/>
            <a:r>
              <a:rPr lang="en-US" sz="2000" dirty="0"/>
              <a:t>Encourages engagement in some form of behavioral activation, such as engaging in physical activity or scheduling pleasant events.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6328FC-3533-4ABE-B0B6-C8B636E5F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19"/>
    </mc:Choice>
    <mc:Fallback>
      <p:transition spd="slow" advTm="47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EB36-0195-4D99-A579-75417DE7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Primary Care Doctors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FB7E1-4605-4A7A-A0B0-CF881B8D7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55% of older persons treated for mental health services received care from primary care physicians. Less than 3% aged 65 and older received treatment from mental health professionals. </a:t>
            </a:r>
          </a:p>
          <a:p>
            <a:r>
              <a:rPr lang="en-US" dirty="0"/>
              <a:t>Primary care physicians accurately recognize less than one half of patients with depression, resulting in potentially decreased function and increased length of hospitalization.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9603E3-DEDC-4360-A31A-B1FA7123A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30"/>
    </mc:Choice>
    <mc:Fallback>
      <p:transition spd="slow" advTm="3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5C30-40C2-4AD8-AD24-80FC0076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51" y="2728735"/>
            <a:ext cx="9404723" cy="1400530"/>
          </a:xfrm>
        </p:spPr>
        <p:txBody>
          <a:bodyPr/>
          <a:lstStyle/>
          <a:p>
            <a:pPr algn="ctr"/>
            <a:r>
              <a:rPr lang="en-US" sz="4800" dirty="0"/>
              <a:t>Medications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B8C862-C623-42E5-9A65-379909322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13"/>
    </mc:Choice>
    <mc:Fallback>
      <p:transition spd="slow" advTm="2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8D40E-2C22-4C10-A6D1-A76F7B523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dirty="0"/>
              <a:t>Other ways to cope</a:t>
            </a:r>
            <a:br>
              <a:rPr lang="en-US" sz="3900" dirty="0"/>
            </a:br>
            <a:endParaRPr lang="en-US" sz="3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29A37-F58A-4FE8-8C93-5A8E9998F9CB}"/>
              </a:ext>
            </a:extLst>
          </p:cNvPr>
          <p:cNvPicPr/>
          <p:nvPr/>
        </p:nvPicPr>
        <p:blipFill rotWithShape="1">
          <a:blip r:embed="rId5"/>
          <a:srcRect l="25661" r="11076" b="-1"/>
          <a:stretch/>
        </p:blipFill>
        <p:spPr>
          <a:xfrm>
            <a:off x="6906440" y="2052213"/>
            <a:ext cx="4766823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80997-9DBE-408A-9E6B-780F5E4CCA00}"/>
              </a:ext>
            </a:extLst>
          </p:cNvPr>
          <p:cNvSpPr txBox="1"/>
          <p:nvPr/>
        </p:nvSpPr>
        <p:spPr>
          <a:xfrm>
            <a:off x="648930" y="2052213"/>
            <a:ext cx="52019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Exercise</a:t>
            </a:r>
          </a:p>
          <a:p>
            <a:r>
              <a:rPr lang="en-US" sz="3200" dirty="0"/>
              <a:t>Bright light</a:t>
            </a:r>
          </a:p>
          <a:p>
            <a:r>
              <a:rPr lang="en-US" sz="3200" dirty="0"/>
              <a:t>Connecting with family and friends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F6D18E-6D9B-4D9A-BCD8-1541394CA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5"/>
    </mc:Choice>
    <mc:Fallback>
      <p:transition spd="slow" advTm="2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1DA47D-55BF-4DFF-8925-21951A69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What happens if depression is not treated?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5586B-EFFD-4E7F-BC37-022541EC3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2800" dirty="0"/>
              <a:t>Suicide risks in older adults</a:t>
            </a:r>
          </a:p>
          <a:p>
            <a:pPr lvl="3"/>
            <a:r>
              <a:rPr lang="en-US" sz="2000" dirty="0"/>
              <a:t>The consequences of depression in the elderly require serious attention because of the disproportionately high risk of suicide</a:t>
            </a:r>
          </a:p>
          <a:p>
            <a:pPr lvl="3"/>
            <a:r>
              <a:rPr lang="en-US" sz="2000" dirty="0"/>
              <a:t>If the depression is so bad that it can lead to older adults not eating or drinking enough, causing them to become dangerously ill.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F1586D-B51B-4C4B-B30D-CDDE14257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815"/>
    </mc:Choice>
    <mc:Fallback>
      <p:transition spd="slow" advTm="3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DAECE819-B1FC-4929-B9CF-D59565FF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3CD10B93-339D-46DB-A32D-618F3668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4FB53830-1385-4683-AA48-377DAFF7E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BCDBC-BFB9-43B6-970F-D1A0CFFF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900" dirty="0">
                <a:solidFill>
                  <a:srgbClr val="EBEBEB"/>
                </a:solidFill>
              </a:rPr>
              <a:t>Considerations when addressing treatment with older adults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C976F89A-D3A8-43A4-BFAC-0E7C1A34C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827627"/>
              </p:ext>
            </p:extLst>
          </p:nvPr>
        </p:nvGraphicFramePr>
        <p:xfrm>
          <a:off x="646113" y="593387"/>
          <a:ext cx="10901362" cy="338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D1C846-6446-428A-8732-F13C6C52D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39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5154"/>
    </mc:Choice>
    <mc:Fallback>
      <p:transition spd="slow" advTm="3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CF8C-9A19-4201-8ACE-1586272F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3"/>
            <a:ext cx="10601325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for joining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9EEE6-1838-43B1-A3F1-03004D57F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8" y="4092320"/>
            <a:ext cx="10601325" cy="114488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take a moment to complete our survey. We appreciate your feedback.</a:t>
            </a:r>
          </a:p>
          <a:p>
            <a:pPr marL="0" indent="0" algn="ctr">
              <a:buNone/>
            </a:pPr>
            <a:r>
              <a:rPr lang="en-US" u="sng" dirty="0">
                <a:hlinkClick r:id="rId4"/>
              </a:rPr>
              <a:t>https://www.surveymonkey.com/r/ZB92CJP</a:t>
            </a:r>
            <a:endParaRPr lang="en-US" dirty="0"/>
          </a:p>
          <a:p>
            <a:pPr marL="0" indent="0" algn="ctr"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E8A45E-2B72-4BA6-9409-1E0309E37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2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7"/>
    </mc:Choice>
    <mc:Fallback>
      <p:transition spd="slow" advTm="1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F877-D822-420E-AA70-353D7461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633B8-78D7-494E-95AC-FE23AA5F0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Lawrence Robinson, Melinda Smith, M.A. and Jeanne Segal, Ph.D. (2020) Depression in Older Adults: Signs, Symptoms, Treatment</a:t>
            </a:r>
          </a:p>
          <a:p>
            <a:pPr lvl="0"/>
            <a:r>
              <a:rPr lang="en-US" dirty="0"/>
              <a:t>Depression in older adults  </a:t>
            </a:r>
            <a:r>
              <a:rPr lang="en-US" u="sng" dirty="0">
                <a:hlinkClick r:id="rId4"/>
              </a:rPr>
              <a:t>https://www.rcpsych.ac.uk/mental-health/problems-disorders/depression-in-older-adults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Depression in Older Persons FACT SHEET  </a:t>
            </a:r>
            <a:r>
              <a:rPr lang="en-US" u="sng" dirty="0">
                <a:hlinkClick r:id="rId5"/>
              </a:rPr>
              <a:t>https://www.ncoa.org/wp-content/uploads/Depression_Older_Persons_FactSheet_2009.pdf\</a:t>
            </a:r>
            <a:endParaRPr lang="en-US" dirty="0"/>
          </a:p>
          <a:p>
            <a:pPr lvl="0"/>
            <a:r>
              <a:rPr lang="en-US" u="sng" dirty="0">
                <a:hlinkClick r:id="rId6"/>
              </a:rPr>
              <a:t>https://www.cdc.gov/prc/study-findings/research-briefs/program-helps-elderly.htm</a:t>
            </a:r>
            <a:endParaRPr lang="en-US" dirty="0"/>
          </a:p>
          <a:p>
            <a:pPr lvl="0"/>
            <a:r>
              <a:rPr lang="en-US" dirty="0"/>
              <a:t>Mental health America, </a:t>
            </a:r>
            <a:r>
              <a:rPr lang="en-US" u="sng" dirty="0">
                <a:hlinkClick r:id="rId7"/>
              </a:rPr>
              <a:t>https://www.mhanational.org/depression-older-adults-more-facts</a:t>
            </a:r>
            <a:endParaRPr lang="en-US" dirty="0"/>
          </a:p>
          <a:p>
            <a:pPr lvl="0"/>
            <a:r>
              <a:rPr lang="en-US" dirty="0"/>
              <a:t>CDC (2009). Centers for Disease Control and Prevention and National Association of Chronic Disease Directors. The state of mental health and aging in America Issue Brief 2: addressing depression in older adults: selected evidence-based programs, 2009.</a:t>
            </a:r>
          </a:p>
          <a:p>
            <a:r>
              <a:rPr lang="en-US" dirty="0"/>
              <a:t>https://www.apa.org/topics/aging-depression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6088D6-F2D4-4F40-A9FF-27A3588C7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"/>
    </mc:Choice>
    <mc:Fallback>
      <p:transition spd="slow" advTm="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5D74C-12AC-4FBA-8295-A72B2E28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About Depression and Older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E9CF3-726A-4F64-B7B3-E8E869B2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200" dirty="0"/>
              <a:t>An estimated 7 million of the nation’s 39 million adults aged 65 years and older are affected by depression, but only 10% receive treatment.</a:t>
            </a:r>
          </a:p>
          <a:p>
            <a:pPr lvl="1"/>
            <a:r>
              <a:rPr lang="en-US" sz="3200" dirty="0"/>
              <a:t>Depression is not recognized and is often undertreated in the older adult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E64B3E-9C71-4A43-8816-7DED0661A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98"/>
    </mc:Choice>
    <mc:Fallback>
      <p:transition spd="slow" advTm="1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8F67-A206-4A83-9C0C-B20C17752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200" dirty="0"/>
              <a:t>Many older adults who die by suicide (up to 75%) suffer with depression and most visited a physician within a month before death. </a:t>
            </a:r>
          </a:p>
          <a:p>
            <a:pPr lvl="1"/>
            <a:r>
              <a:rPr lang="en-US" sz="3200" dirty="0"/>
              <a:t>Depression is NOT a part of normal aging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E865B9-7D01-4C9A-A1BB-77B5D91ED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6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49"/>
    </mc:Choice>
    <mc:Fallback>
      <p:transition spd="slow" advTm="26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2000"/>
                <a:hueMod val="96000"/>
                <a:satMod val="128000"/>
                <a:lumMod val="114000"/>
              </a:schemeClr>
            </a:gs>
            <a:gs pos="100000">
              <a:schemeClr val="bg1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849910-B041-4A3B-8EEC-DE0E4A2D30C8}"/>
              </a:ext>
            </a:extLst>
          </p:cNvPr>
          <p:cNvPicPr/>
          <p:nvPr/>
        </p:nvPicPr>
        <p:blipFill rotWithShape="1">
          <a:blip r:embed="rId4" cstate="print">
            <a:alphaModFix am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 b="6695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B49BC-BC92-4A57-A713-33614E03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“I didn’t know anything about depression so I didn’t know I was depressed.”~ IMPACT participant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557A84-05BF-4D59-9EF9-3609E41B0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8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13"/>
    </mc:Choice>
    <mc:Fallback>
      <p:transition spd="slow" advTm="2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B95D-6014-483A-A58A-D0FFA138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26689" cy="1400530"/>
          </a:xfrm>
        </p:spPr>
        <p:txBody>
          <a:bodyPr/>
          <a:lstStyle/>
          <a:p>
            <a:pPr algn="ctr"/>
            <a:r>
              <a:rPr lang="en-US" sz="4000" dirty="0"/>
              <a:t>Older Adult’s Attitudes Toward Depression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C7DCF-7559-4BB0-998E-42207F43B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000" dirty="0"/>
              <a:t>According to a Mental Health America survey on attitudes and beliefs about clinical depression:</a:t>
            </a:r>
          </a:p>
          <a:p>
            <a:pPr lvl="2"/>
            <a:r>
              <a:rPr lang="en-US" sz="2000" dirty="0"/>
              <a:t>Approximately 68% of adults aged 65 and over know little or almost nothing about depression.</a:t>
            </a:r>
          </a:p>
          <a:p>
            <a:pPr lvl="2"/>
            <a:r>
              <a:rPr lang="en-US" sz="2000" dirty="0"/>
              <a:t>Only 38% of adults aged 65 and over believe that depression is a “health” problem.</a:t>
            </a:r>
          </a:p>
          <a:p>
            <a:pPr lvl="2"/>
            <a:r>
              <a:rPr lang="en-US" sz="2000" dirty="0"/>
              <a:t>If suffering from depression, older adults are more likely than any other group to “handle it themselves.” Only 42% would seek help from a health professional.</a:t>
            </a:r>
          </a:p>
          <a:p>
            <a:pPr lvl="2"/>
            <a:r>
              <a:rPr lang="en-US" sz="2000" dirty="0"/>
              <a:t>About 58% of people aged 65 and older believe that it is “normal” for people to get depressed as they grow older.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A5CFA6-826E-4749-BE30-D45710AA4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57"/>
    </mc:Choice>
    <mc:Fallback>
      <p:transition spd="slow" advTm="5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8941B-6E5F-4B0C-99D4-FF89B59D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depression look like in older adults?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3F09-3DDC-4244-9E32-2C031F15C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sz="2800" dirty="0"/>
              <a:t>Many older adults and their families don’t recognize the symptoms of depression, aren’t aware that it is a medical illness.</a:t>
            </a:r>
          </a:p>
          <a:p>
            <a:pPr lvl="2"/>
            <a:r>
              <a:rPr lang="en-US" sz="2800" dirty="0"/>
              <a:t>A key feature of depression in later life is often it’s present with a physical health condition-- e.g., with physical illness such as stroke, diabetes, cognitive disorder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E6D844-CE5D-41E5-B274-8D8047656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4"/>
    </mc:Choice>
    <mc:Fallback>
      <p:transition spd="slow" advTm="1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3E61-D14B-44F7-A237-C77C8179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Depression in older persons is characterized by: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D567617-5E96-4417-9700-5367F7317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31" y="2438400"/>
            <a:ext cx="5616216" cy="3785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lang="en-US" altLang="en-US" dirty="0"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memory problems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lang="en-US" altLang="en-US" dirty="0"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confusion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lang="en-US" altLang="en-US" dirty="0"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social withdrawal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loss of appetite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weight loss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vague complaints of pain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inability to sleep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irritability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delusions (fixed false beliefs)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hallucinations</a:t>
            </a:r>
          </a:p>
        </p:txBody>
      </p:sp>
      <p:sp>
        <p:nvSpPr>
          <p:cNvPr id="76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055" name="Picture 1">
            <a:extLst>
              <a:ext uri="{FF2B5EF4-FFF2-40B4-BE49-F238E27FC236}">
                <a16:creationId xmlns:a16="http://schemas.microsoft.com/office/drawing/2014/main" id="{7573B2E1-9011-4C04-A599-F1F3D043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941412"/>
            <a:ext cx="3980139" cy="49751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3ED1C39-3A5E-489B-A8AB-5C8A59169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29638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7383D7-AE8B-4D38-987E-BEDAE6099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0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12"/>
    </mc:Choice>
    <mc:Fallback>
      <p:transition spd="slow" advTm="7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43DE-0335-4A9D-8FDB-26D927E6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Depression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25B44-15C5-40EE-AC94-E41BA6CF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73200"/>
            <a:ext cx="8946541" cy="5140960"/>
          </a:xfrm>
        </p:spPr>
        <p:txBody>
          <a:bodyPr>
            <a:normAutofit/>
          </a:bodyPr>
          <a:lstStyle/>
          <a:p>
            <a:pPr lvl="0"/>
            <a:r>
              <a:rPr lang="en-US" sz="2100" dirty="0"/>
              <a:t>Certain medicines or combination of medicines</a:t>
            </a:r>
          </a:p>
          <a:p>
            <a:pPr lvl="0"/>
            <a:r>
              <a:rPr lang="en-US" sz="2100" dirty="0"/>
              <a:t>Physical disability and other illness </a:t>
            </a:r>
          </a:p>
          <a:p>
            <a:pPr lvl="0"/>
            <a:r>
              <a:rPr lang="en-US" sz="2100" dirty="0"/>
              <a:t>Living alone, social isolation</a:t>
            </a:r>
          </a:p>
          <a:p>
            <a:pPr lvl="0"/>
            <a:r>
              <a:rPr lang="en-US" sz="2100" dirty="0"/>
              <a:t>Recent bereavement</a:t>
            </a:r>
          </a:p>
          <a:p>
            <a:pPr lvl="0"/>
            <a:r>
              <a:rPr lang="en-US" sz="2100" dirty="0"/>
              <a:t>Presence of chronic or severe pain</a:t>
            </a:r>
          </a:p>
          <a:p>
            <a:pPr lvl="0"/>
            <a:r>
              <a:rPr lang="en-US" sz="2100" dirty="0"/>
              <a:t>Damage to body image (from amputation, cancer surgery, or heart attack)</a:t>
            </a:r>
          </a:p>
          <a:p>
            <a:pPr lvl="0"/>
            <a:r>
              <a:rPr lang="en-US" sz="2100" dirty="0"/>
              <a:t>Fear of death</a:t>
            </a:r>
          </a:p>
          <a:p>
            <a:pPr lvl="0"/>
            <a:r>
              <a:rPr lang="en-US" sz="2100" dirty="0"/>
              <a:t>Lower income and increased financial burdens </a:t>
            </a:r>
          </a:p>
          <a:p>
            <a:pPr lvl="0"/>
            <a:r>
              <a:rPr lang="en-US" sz="2100" dirty="0"/>
              <a:t>Past history of depression and suicidal attempts </a:t>
            </a:r>
          </a:p>
          <a:p>
            <a:pPr lvl="0"/>
            <a:r>
              <a:rPr lang="en-US" sz="2100" dirty="0"/>
              <a:t>Family history of major depressive disorder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3464DED-4BA2-4A82-B13C-5B55EA250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3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93"/>
    </mc:Choice>
    <mc:Fallback>
      <p:transition spd="slow" advTm="7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E5C0E-D07E-482E-A34F-08696C9F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900">
                <a:solidFill>
                  <a:srgbClr val="FFFFFF"/>
                </a:solidFill>
              </a:rPr>
              <a:t>Depression looks different in older adults </a:t>
            </a:r>
            <a:br>
              <a:rPr lang="en-US" sz="2900">
                <a:solidFill>
                  <a:srgbClr val="FFFFFF"/>
                </a:solidFill>
              </a:rPr>
            </a:br>
            <a:r>
              <a:rPr lang="en-US" sz="2900">
                <a:solidFill>
                  <a:srgbClr val="FFFFFF"/>
                </a:solidFill>
              </a:rPr>
              <a:t>	</a:t>
            </a:r>
            <a:br>
              <a:rPr lang="en-US" sz="2900">
                <a:solidFill>
                  <a:srgbClr val="FFFFFF"/>
                </a:solidFill>
              </a:rPr>
            </a:b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51ED2-7125-48F4-8183-8FA53B461047}"/>
              </a:ext>
            </a:extLst>
          </p:cNvPr>
          <p:cNvSpPr txBox="1"/>
          <p:nvPr/>
        </p:nvSpPr>
        <p:spPr>
          <a:xfrm>
            <a:off x="1103312" y="2763520"/>
            <a:ext cx="8946541" cy="348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3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Higher levels of psychological motor retardation, agitation, weight loss, lack of activity </a:t>
            </a:r>
          </a:p>
          <a:p>
            <a:pPr lvl="3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Tendency to talk more about bodily symptoms instead of depression</a:t>
            </a:r>
          </a:p>
          <a:p>
            <a:pPr lvl="3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Loss of interest is more common 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D28A0C-6191-4C2C-A48C-5BFF559AD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6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2320"/>
    </mc:Choice>
    <mc:Fallback>
      <p:transition spd="slow" advTm="3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75039</TotalTime>
  <Words>931</Words>
  <Application>Microsoft Office PowerPoint</Application>
  <PresentationFormat>Widescreen</PresentationFormat>
  <Paragraphs>86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Depression in Older Adults</vt:lpstr>
      <vt:lpstr>Statistics About Depression and Older Adults</vt:lpstr>
      <vt:lpstr>PowerPoint Presentation</vt:lpstr>
      <vt:lpstr>PowerPoint Presentation</vt:lpstr>
      <vt:lpstr>Older Adult’s Attitudes Toward Depression </vt:lpstr>
      <vt:lpstr>What does depression look like in older adults?</vt:lpstr>
      <vt:lpstr>Depression in older persons is characterized by:</vt:lpstr>
      <vt:lpstr>Causes of Depression </vt:lpstr>
      <vt:lpstr>Depression looks different in older adults    </vt:lpstr>
      <vt:lpstr>Depression looks different in older adults (cont.) </vt:lpstr>
      <vt:lpstr>Is it grief or depression? </vt:lpstr>
      <vt:lpstr>Treatment options </vt:lpstr>
      <vt:lpstr>Primary Care Doctors</vt:lpstr>
      <vt:lpstr>Medications</vt:lpstr>
      <vt:lpstr>Other ways to cope </vt:lpstr>
      <vt:lpstr>What happens if depression is not treated? </vt:lpstr>
      <vt:lpstr>Considerations when addressing treatment with older adults </vt:lpstr>
      <vt:lpstr>Thanks for joining us!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Depression in Older Adults</dc:title>
  <dc:creator>Lindsey Moylan</dc:creator>
  <cp:lastModifiedBy>Lindsey Moylan</cp:lastModifiedBy>
  <cp:revision>24</cp:revision>
  <dcterms:created xsi:type="dcterms:W3CDTF">2020-10-19T15:14:40Z</dcterms:created>
  <dcterms:modified xsi:type="dcterms:W3CDTF">2021-01-13T16:55:16Z</dcterms:modified>
</cp:coreProperties>
</file>