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7"/>
  </p:notesMasterIdLst>
  <p:sldIdLst>
    <p:sldId id="256" r:id="rId2"/>
    <p:sldId id="257" r:id="rId3"/>
    <p:sldId id="259" r:id="rId4"/>
    <p:sldId id="260" r:id="rId5"/>
    <p:sldId id="273" r:id="rId6"/>
    <p:sldId id="272" r:id="rId7"/>
    <p:sldId id="261" r:id="rId8"/>
    <p:sldId id="262" r:id="rId9"/>
    <p:sldId id="263" r:id="rId10"/>
    <p:sldId id="269" r:id="rId11"/>
    <p:sldId id="264" r:id="rId12"/>
    <p:sldId id="265" r:id="rId13"/>
    <p:sldId id="267" r:id="rId14"/>
    <p:sldId id="274" r:id="rId15"/>
    <p:sldId id="275"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7" autoAdjust="0"/>
    <p:restoredTop sz="72472" autoAdjust="0"/>
  </p:normalViewPr>
  <p:slideViewPr>
    <p:cSldViewPr snapToGrid="0">
      <p:cViewPr varScale="1">
        <p:scale>
          <a:sx n="86" d="100"/>
          <a:sy n="86" d="100"/>
        </p:scale>
        <p:origin x="132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637790A-7A97-4986-A28E-5F159B92C698}" type="doc">
      <dgm:prSet loTypeId="urn:microsoft.com/office/officeart/2005/8/layout/default" loCatId="list" qsTypeId="urn:microsoft.com/office/officeart/2005/8/quickstyle/simple1" qsCatId="simple" csTypeId="urn:microsoft.com/office/officeart/2005/8/colors/colorful2" csCatId="colorful"/>
      <dgm:spPr/>
      <dgm:t>
        <a:bodyPr/>
        <a:lstStyle/>
        <a:p>
          <a:endParaRPr lang="en-US"/>
        </a:p>
      </dgm:t>
    </dgm:pt>
    <dgm:pt modelId="{B3FD9451-C036-41A2-AA0B-37DAA494B3FB}">
      <dgm:prSet/>
      <dgm:spPr/>
      <dgm:t>
        <a:bodyPr/>
        <a:lstStyle/>
        <a:p>
          <a:r>
            <a:rPr lang="en-US"/>
            <a:t>Repeating familiar words</a:t>
          </a:r>
        </a:p>
      </dgm:t>
    </dgm:pt>
    <dgm:pt modelId="{9875310F-F525-4DC2-A0B5-02E17754795D}" type="parTrans" cxnId="{7AC23E5C-6D6D-4A50-9F6B-27317A93C337}">
      <dgm:prSet/>
      <dgm:spPr/>
      <dgm:t>
        <a:bodyPr/>
        <a:lstStyle/>
        <a:p>
          <a:endParaRPr lang="en-US"/>
        </a:p>
      </dgm:t>
    </dgm:pt>
    <dgm:pt modelId="{4CFB461D-243C-4687-B38C-87FDC41FF9EB}" type="sibTrans" cxnId="{7AC23E5C-6D6D-4A50-9F6B-27317A93C337}">
      <dgm:prSet/>
      <dgm:spPr/>
      <dgm:t>
        <a:bodyPr/>
        <a:lstStyle/>
        <a:p>
          <a:endParaRPr lang="en-US"/>
        </a:p>
      </dgm:t>
    </dgm:pt>
    <dgm:pt modelId="{0F69F6D8-9664-4515-8C7A-F509EDE75249}">
      <dgm:prSet/>
      <dgm:spPr/>
      <dgm:t>
        <a:bodyPr/>
        <a:lstStyle/>
        <a:p>
          <a:r>
            <a:rPr lang="en-US" dirty="0"/>
            <a:t>Describing objects rather than naming them</a:t>
          </a:r>
        </a:p>
      </dgm:t>
    </dgm:pt>
    <dgm:pt modelId="{15EA1BED-0B12-428F-857C-07E705EBB5B3}" type="parTrans" cxnId="{086ED1C9-2EE1-40EA-BCAA-913FF6414191}">
      <dgm:prSet/>
      <dgm:spPr/>
      <dgm:t>
        <a:bodyPr/>
        <a:lstStyle/>
        <a:p>
          <a:endParaRPr lang="en-US"/>
        </a:p>
      </dgm:t>
    </dgm:pt>
    <dgm:pt modelId="{3987BAF4-4FE7-459B-A73C-BD68F1D5F832}" type="sibTrans" cxnId="{086ED1C9-2EE1-40EA-BCAA-913FF6414191}">
      <dgm:prSet/>
      <dgm:spPr/>
      <dgm:t>
        <a:bodyPr/>
        <a:lstStyle/>
        <a:p>
          <a:endParaRPr lang="en-US"/>
        </a:p>
      </dgm:t>
    </dgm:pt>
    <dgm:pt modelId="{CBE53185-5CD0-41D0-8A95-B57927682471}">
      <dgm:prSet/>
      <dgm:spPr/>
      <dgm:t>
        <a:bodyPr/>
        <a:lstStyle/>
        <a:p>
          <a:r>
            <a:rPr lang="en-US"/>
            <a:t>Speaking less</a:t>
          </a:r>
        </a:p>
      </dgm:t>
    </dgm:pt>
    <dgm:pt modelId="{6EC74D2E-F8FC-457A-8A93-7C0B5197E03B}" type="parTrans" cxnId="{756E4887-7129-4555-8603-115CB95E73F3}">
      <dgm:prSet/>
      <dgm:spPr/>
      <dgm:t>
        <a:bodyPr/>
        <a:lstStyle/>
        <a:p>
          <a:endParaRPr lang="en-US"/>
        </a:p>
      </dgm:t>
    </dgm:pt>
    <dgm:pt modelId="{DC7D4388-EB14-428B-8F9E-C54878ACD311}" type="sibTrans" cxnId="{756E4887-7129-4555-8603-115CB95E73F3}">
      <dgm:prSet/>
      <dgm:spPr/>
      <dgm:t>
        <a:bodyPr/>
        <a:lstStyle/>
        <a:p>
          <a:endParaRPr lang="en-US"/>
        </a:p>
      </dgm:t>
    </dgm:pt>
    <dgm:pt modelId="{07BF754B-8EEF-4424-A76E-71B5F28E3E13}">
      <dgm:prSet/>
      <dgm:spPr/>
      <dgm:t>
        <a:bodyPr/>
        <a:lstStyle/>
        <a:p>
          <a:r>
            <a:rPr lang="en-US"/>
            <a:t>Relying on hand motions and gestures more than words</a:t>
          </a:r>
        </a:p>
      </dgm:t>
    </dgm:pt>
    <dgm:pt modelId="{96A73D2A-BB28-421C-A868-DFCE242C104B}" type="parTrans" cxnId="{25FE2A36-8BE6-4CC5-9187-908B6FD72934}">
      <dgm:prSet/>
      <dgm:spPr/>
      <dgm:t>
        <a:bodyPr/>
        <a:lstStyle/>
        <a:p>
          <a:endParaRPr lang="en-US"/>
        </a:p>
      </dgm:t>
    </dgm:pt>
    <dgm:pt modelId="{B24E1235-1462-40FB-902E-F4C88B760D58}" type="sibTrans" cxnId="{25FE2A36-8BE6-4CC5-9187-908B6FD72934}">
      <dgm:prSet/>
      <dgm:spPr/>
      <dgm:t>
        <a:bodyPr/>
        <a:lstStyle/>
        <a:p>
          <a:endParaRPr lang="en-US"/>
        </a:p>
      </dgm:t>
    </dgm:pt>
    <dgm:pt modelId="{008AF6E1-B36F-4098-85FF-8946B2019E9D}">
      <dgm:prSet/>
      <dgm:spPr/>
      <dgm:t>
        <a:bodyPr/>
        <a:lstStyle/>
        <a:p>
          <a:r>
            <a:rPr lang="en-US"/>
            <a:t>Difficulty finding the right words</a:t>
          </a:r>
        </a:p>
      </dgm:t>
    </dgm:pt>
    <dgm:pt modelId="{B0A4594B-CB62-4B26-9F0B-38B588C005BA}" type="parTrans" cxnId="{0D608F40-CA7C-4525-AE0C-83363D4E31FE}">
      <dgm:prSet/>
      <dgm:spPr/>
      <dgm:t>
        <a:bodyPr/>
        <a:lstStyle/>
        <a:p>
          <a:endParaRPr lang="en-US"/>
        </a:p>
      </dgm:t>
    </dgm:pt>
    <dgm:pt modelId="{042B1039-F005-4746-BFEA-21A37A213EB5}" type="sibTrans" cxnId="{0D608F40-CA7C-4525-AE0C-83363D4E31FE}">
      <dgm:prSet/>
      <dgm:spPr/>
      <dgm:t>
        <a:bodyPr/>
        <a:lstStyle/>
        <a:p>
          <a:endParaRPr lang="en-US"/>
        </a:p>
      </dgm:t>
    </dgm:pt>
    <dgm:pt modelId="{81E43124-CCB7-4C70-A643-C06DF3B1E784}">
      <dgm:prSet/>
      <dgm:spPr/>
      <dgm:t>
        <a:bodyPr/>
        <a:lstStyle/>
        <a:p>
          <a:r>
            <a:rPr lang="en-US"/>
            <a:t>Easily losing a train of thought</a:t>
          </a:r>
        </a:p>
      </dgm:t>
    </dgm:pt>
    <dgm:pt modelId="{83E40B97-869C-4D3C-8065-D03F7593203A}" type="parTrans" cxnId="{D58DC9CE-7FBD-457D-AF60-6AD9B74EFFE2}">
      <dgm:prSet/>
      <dgm:spPr/>
      <dgm:t>
        <a:bodyPr/>
        <a:lstStyle/>
        <a:p>
          <a:endParaRPr lang="en-US"/>
        </a:p>
      </dgm:t>
    </dgm:pt>
    <dgm:pt modelId="{08CF1766-6F3F-4EDF-8998-77688B7BB69E}" type="sibTrans" cxnId="{D58DC9CE-7FBD-457D-AF60-6AD9B74EFFE2}">
      <dgm:prSet/>
      <dgm:spPr/>
      <dgm:t>
        <a:bodyPr/>
        <a:lstStyle/>
        <a:p>
          <a:endParaRPr lang="en-US"/>
        </a:p>
      </dgm:t>
    </dgm:pt>
    <dgm:pt modelId="{80F89173-CB4C-4BD9-95B4-61C9EF98E740}">
      <dgm:prSet/>
      <dgm:spPr/>
      <dgm:t>
        <a:bodyPr/>
        <a:lstStyle/>
        <a:p>
          <a:r>
            <a:rPr lang="en-US"/>
            <a:t>Disorganized speech</a:t>
          </a:r>
        </a:p>
      </dgm:t>
    </dgm:pt>
    <dgm:pt modelId="{76E0C871-66D4-4FE7-B217-A8A142EA660E}" type="parTrans" cxnId="{5F8D4E6E-4C8C-40BD-903C-9F51550001C2}">
      <dgm:prSet/>
      <dgm:spPr/>
      <dgm:t>
        <a:bodyPr/>
        <a:lstStyle/>
        <a:p>
          <a:endParaRPr lang="en-US"/>
        </a:p>
      </dgm:t>
    </dgm:pt>
    <dgm:pt modelId="{2DEC2ABB-54A5-4174-A180-50BF58335BA7}" type="sibTrans" cxnId="{5F8D4E6E-4C8C-40BD-903C-9F51550001C2}">
      <dgm:prSet/>
      <dgm:spPr/>
      <dgm:t>
        <a:bodyPr/>
        <a:lstStyle/>
        <a:p>
          <a:endParaRPr lang="en-US"/>
        </a:p>
      </dgm:t>
    </dgm:pt>
    <dgm:pt modelId="{59850535-BBE2-4B5E-A7E5-C1F4E845449F}" type="pres">
      <dgm:prSet presAssocID="{A637790A-7A97-4986-A28E-5F159B92C698}" presName="diagram" presStyleCnt="0">
        <dgm:presLayoutVars>
          <dgm:dir/>
          <dgm:resizeHandles val="exact"/>
        </dgm:presLayoutVars>
      </dgm:prSet>
      <dgm:spPr/>
    </dgm:pt>
    <dgm:pt modelId="{ABD526B6-B914-45F0-8B7C-086AFB8CDA8D}" type="pres">
      <dgm:prSet presAssocID="{B3FD9451-C036-41A2-AA0B-37DAA494B3FB}" presName="node" presStyleLbl="node1" presStyleIdx="0" presStyleCnt="7">
        <dgm:presLayoutVars>
          <dgm:bulletEnabled val="1"/>
        </dgm:presLayoutVars>
      </dgm:prSet>
      <dgm:spPr/>
    </dgm:pt>
    <dgm:pt modelId="{1FD4E26E-8CEA-4DE8-BC52-32E2B7BB6D85}" type="pres">
      <dgm:prSet presAssocID="{4CFB461D-243C-4687-B38C-87FDC41FF9EB}" presName="sibTrans" presStyleCnt="0"/>
      <dgm:spPr/>
    </dgm:pt>
    <dgm:pt modelId="{0AA97D87-CE41-44C5-8B57-D729CBB1444E}" type="pres">
      <dgm:prSet presAssocID="{0F69F6D8-9664-4515-8C7A-F509EDE75249}" presName="node" presStyleLbl="node1" presStyleIdx="1" presStyleCnt="7">
        <dgm:presLayoutVars>
          <dgm:bulletEnabled val="1"/>
        </dgm:presLayoutVars>
      </dgm:prSet>
      <dgm:spPr/>
    </dgm:pt>
    <dgm:pt modelId="{65108E3B-F3E1-4EE5-8FDF-11FDB54C9FCC}" type="pres">
      <dgm:prSet presAssocID="{3987BAF4-4FE7-459B-A73C-BD68F1D5F832}" presName="sibTrans" presStyleCnt="0"/>
      <dgm:spPr/>
    </dgm:pt>
    <dgm:pt modelId="{28A8CAC9-CE91-48B8-84A9-3464A054301D}" type="pres">
      <dgm:prSet presAssocID="{CBE53185-5CD0-41D0-8A95-B57927682471}" presName="node" presStyleLbl="node1" presStyleIdx="2" presStyleCnt="7">
        <dgm:presLayoutVars>
          <dgm:bulletEnabled val="1"/>
        </dgm:presLayoutVars>
      </dgm:prSet>
      <dgm:spPr/>
    </dgm:pt>
    <dgm:pt modelId="{DEE31C03-0125-48EF-968C-33C405BFBFBB}" type="pres">
      <dgm:prSet presAssocID="{DC7D4388-EB14-428B-8F9E-C54878ACD311}" presName="sibTrans" presStyleCnt="0"/>
      <dgm:spPr/>
    </dgm:pt>
    <dgm:pt modelId="{8C86F8BB-5914-4B5E-A9EC-917E448EFFAE}" type="pres">
      <dgm:prSet presAssocID="{07BF754B-8EEF-4424-A76E-71B5F28E3E13}" presName="node" presStyleLbl="node1" presStyleIdx="3" presStyleCnt="7">
        <dgm:presLayoutVars>
          <dgm:bulletEnabled val="1"/>
        </dgm:presLayoutVars>
      </dgm:prSet>
      <dgm:spPr/>
    </dgm:pt>
    <dgm:pt modelId="{E0ECC0AE-3DA3-48F2-9862-8354C01E58F1}" type="pres">
      <dgm:prSet presAssocID="{B24E1235-1462-40FB-902E-F4C88B760D58}" presName="sibTrans" presStyleCnt="0"/>
      <dgm:spPr/>
    </dgm:pt>
    <dgm:pt modelId="{260B4CCE-AF33-44B6-90F2-AFB9843CF42A}" type="pres">
      <dgm:prSet presAssocID="{008AF6E1-B36F-4098-85FF-8946B2019E9D}" presName="node" presStyleLbl="node1" presStyleIdx="4" presStyleCnt="7">
        <dgm:presLayoutVars>
          <dgm:bulletEnabled val="1"/>
        </dgm:presLayoutVars>
      </dgm:prSet>
      <dgm:spPr/>
    </dgm:pt>
    <dgm:pt modelId="{50AF6C62-A7CB-4B96-AE7B-CE757677DFCF}" type="pres">
      <dgm:prSet presAssocID="{042B1039-F005-4746-BFEA-21A37A213EB5}" presName="sibTrans" presStyleCnt="0"/>
      <dgm:spPr/>
    </dgm:pt>
    <dgm:pt modelId="{1FED892E-AB3E-4499-97D5-4A7AC7C5CE7C}" type="pres">
      <dgm:prSet presAssocID="{81E43124-CCB7-4C70-A643-C06DF3B1E784}" presName="node" presStyleLbl="node1" presStyleIdx="5" presStyleCnt="7">
        <dgm:presLayoutVars>
          <dgm:bulletEnabled val="1"/>
        </dgm:presLayoutVars>
      </dgm:prSet>
      <dgm:spPr/>
    </dgm:pt>
    <dgm:pt modelId="{2E8C545B-1CA0-4B04-857B-848BE0C892BA}" type="pres">
      <dgm:prSet presAssocID="{08CF1766-6F3F-4EDF-8998-77688B7BB69E}" presName="sibTrans" presStyleCnt="0"/>
      <dgm:spPr/>
    </dgm:pt>
    <dgm:pt modelId="{8FF29070-64DE-4314-A05F-67AB27C2F4DE}" type="pres">
      <dgm:prSet presAssocID="{80F89173-CB4C-4BD9-95B4-61C9EF98E740}" presName="node" presStyleLbl="node1" presStyleIdx="6" presStyleCnt="7">
        <dgm:presLayoutVars>
          <dgm:bulletEnabled val="1"/>
        </dgm:presLayoutVars>
      </dgm:prSet>
      <dgm:spPr/>
    </dgm:pt>
  </dgm:ptLst>
  <dgm:cxnLst>
    <dgm:cxn modelId="{DB72390A-4141-4369-8103-52FD10D17104}" type="presOf" srcId="{A637790A-7A97-4986-A28E-5F159B92C698}" destId="{59850535-BBE2-4B5E-A7E5-C1F4E845449F}" srcOrd="0" destOrd="0" presId="urn:microsoft.com/office/officeart/2005/8/layout/default"/>
    <dgm:cxn modelId="{12A10112-5D55-49A0-B2F9-7796BF4EB831}" type="presOf" srcId="{0F69F6D8-9664-4515-8C7A-F509EDE75249}" destId="{0AA97D87-CE41-44C5-8B57-D729CBB1444E}" srcOrd="0" destOrd="0" presId="urn:microsoft.com/office/officeart/2005/8/layout/default"/>
    <dgm:cxn modelId="{D1CEC923-D0F3-43DD-88B9-66B1F7F7BF53}" type="presOf" srcId="{CBE53185-5CD0-41D0-8A95-B57927682471}" destId="{28A8CAC9-CE91-48B8-84A9-3464A054301D}" srcOrd="0" destOrd="0" presId="urn:microsoft.com/office/officeart/2005/8/layout/default"/>
    <dgm:cxn modelId="{25FE2A36-8BE6-4CC5-9187-908B6FD72934}" srcId="{A637790A-7A97-4986-A28E-5F159B92C698}" destId="{07BF754B-8EEF-4424-A76E-71B5F28E3E13}" srcOrd="3" destOrd="0" parTransId="{96A73D2A-BB28-421C-A868-DFCE242C104B}" sibTransId="{B24E1235-1462-40FB-902E-F4C88B760D58}"/>
    <dgm:cxn modelId="{0D608F40-CA7C-4525-AE0C-83363D4E31FE}" srcId="{A637790A-7A97-4986-A28E-5F159B92C698}" destId="{008AF6E1-B36F-4098-85FF-8946B2019E9D}" srcOrd="4" destOrd="0" parTransId="{B0A4594B-CB62-4B26-9F0B-38B588C005BA}" sibTransId="{042B1039-F005-4746-BFEA-21A37A213EB5}"/>
    <dgm:cxn modelId="{7AC23E5C-6D6D-4A50-9F6B-27317A93C337}" srcId="{A637790A-7A97-4986-A28E-5F159B92C698}" destId="{B3FD9451-C036-41A2-AA0B-37DAA494B3FB}" srcOrd="0" destOrd="0" parTransId="{9875310F-F525-4DC2-A0B5-02E17754795D}" sibTransId="{4CFB461D-243C-4687-B38C-87FDC41FF9EB}"/>
    <dgm:cxn modelId="{D5DD0C66-A882-424F-AAAF-668C64EF842C}" type="presOf" srcId="{80F89173-CB4C-4BD9-95B4-61C9EF98E740}" destId="{8FF29070-64DE-4314-A05F-67AB27C2F4DE}" srcOrd="0" destOrd="0" presId="urn:microsoft.com/office/officeart/2005/8/layout/default"/>
    <dgm:cxn modelId="{F4841447-AFA4-4FB5-A1B7-8696AF4D8F7C}" type="presOf" srcId="{81E43124-CCB7-4C70-A643-C06DF3B1E784}" destId="{1FED892E-AB3E-4499-97D5-4A7AC7C5CE7C}" srcOrd="0" destOrd="0" presId="urn:microsoft.com/office/officeart/2005/8/layout/default"/>
    <dgm:cxn modelId="{5F8D4E6E-4C8C-40BD-903C-9F51550001C2}" srcId="{A637790A-7A97-4986-A28E-5F159B92C698}" destId="{80F89173-CB4C-4BD9-95B4-61C9EF98E740}" srcOrd="6" destOrd="0" parTransId="{76E0C871-66D4-4FE7-B217-A8A142EA660E}" sibTransId="{2DEC2ABB-54A5-4174-A180-50BF58335BA7}"/>
    <dgm:cxn modelId="{EC747951-89CB-467A-9940-D29A99B7A7A6}" type="presOf" srcId="{07BF754B-8EEF-4424-A76E-71B5F28E3E13}" destId="{8C86F8BB-5914-4B5E-A9EC-917E448EFFAE}" srcOrd="0" destOrd="0" presId="urn:microsoft.com/office/officeart/2005/8/layout/default"/>
    <dgm:cxn modelId="{756E4887-7129-4555-8603-115CB95E73F3}" srcId="{A637790A-7A97-4986-A28E-5F159B92C698}" destId="{CBE53185-5CD0-41D0-8A95-B57927682471}" srcOrd="2" destOrd="0" parTransId="{6EC74D2E-F8FC-457A-8A93-7C0B5197E03B}" sibTransId="{DC7D4388-EB14-428B-8F9E-C54878ACD311}"/>
    <dgm:cxn modelId="{A313F2C5-F3D2-45CC-A03D-71E8C511591E}" type="presOf" srcId="{008AF6E1-B36F-4098-85FF-8946B2019E9D}" destId="{260B4CCE-AF33-44B6-90F2-AFB9843CF42A}" srcOrd="0" destOrd="0" presId="urn:microsoft.com/office/officeart/2005/8/layout/default"/>
    <dgm:cxn modelId="{086ED1C9-2EE1-40EA-BCAA-913FF6414191}" srcId="{A637790A-7A97-4986-A28E-5F159B92C698}" destId="{0F69F6D8-9664-4515-8C7A-F509EDE75249}" srcOrd="1" destOrd="0" parTransId="{15EA1BED-0B12-428F-857C-07E705EBB5B3}" sibTransId="{3987BAF4-4FE7-459B-A73C-BD68F1D5F832}"/>
    <dgm:cxn modelId="{D58DC9CE-7FBD-457D-AF60-6AD9B74EFFE2}" srcId="{A637790A-7A97-4986-A28E-5F159B92C698}" destId="{81E43124-CCB7-4C70-A643-C06DF3B1E784}" srcOrd="5" destOrd="0" parTransId="{83E40B97-869C-4D3C-8065-D03F7593203A}" sibTransId="{08CF1766-6F3F-4EDF-8998-77688B7BB69E}"/>
    <dgm:cxn modelId="{F5CF1FF1-9275-4662-B446-BB906A38746D}" type="presOf" srcId="{B3FD9451-C036-41A2-AA0B-37DAA494B3FB}" destId="{ABD526B6-B914-45F0-8B7C-086AFB8CDA8D}" srcOrd="0" destOrd="0" presId="urn:microsoft.com/office/officeart/2005/8/layout/default"/>
    <dgm:cxn modelId="{8900F502-9F65-450E-BF93-665410E68BC9}" type="presParOf" srcId="{59850535-BBE2-4B5E-A7E5-C1F4E845449F}" destId="{ABD526B6-B914-45F0-8B7C-086AFB8CDA8D}" srcOrd="0" destOrd="0" presId="urn:microsoft.com/office/officeart/2005/8/layout/default"/>
    <dgm:cxn modelId="{6AA1B388-2CE8-4813-AFA4-2519C43DBCC3}" type="presParOf" srcId="{59850535-BBE2-4B5E-A7E5-C1F4E845449F}" destId="{1FD4E26E-8CEA-4DE8-BC52-32E2B7BB6D85}" srcOrd="1" destOrd="0" presId="urn:microsoft.com/office/officeart/2005/8/layout/default"/>
    <dgm:cxn modelId="{9D935290-6085-440F-8386-8E365B4D2C2E}" type="presParOf" srcId="{59850535-BBE2-4B5E-A7E5-C1F4E845449F}" destId="{0AA97D87-CE41-44C5-8B57-D729CBB1444E}" srcOrd="2" destOrd="0" presId="urn:microsoft.com/office/officeart/2005/8/layout/default"/>
    <dgm:cxn modelId="{D2658E64-DDC6-4F96-BA48-C85139B3B425}" type="presParOf" srcId="{59850535-BBE2-4B5E-A7E5-C1F4E845449F}" destId="{65108E3B-F3E1-4EE5-8FDF-11FDB54C9FCC}" srcOrd="3" destOrd="0" presId="urn:microsoft.com/office/officeart/2005/8/layout/default"/>
    <dgm:cxn modelId="{88BC3C51-42CB-4EA5-A719-CE4B7D454F13}" type="presParOf" srcId="{59850535-BBE2-4B5E-A7E5-C1F4E845449F}" destId="{28A8CAC9-CE91-48B8-84A9-3464A054301D}" srcOrd="4" destOrd="0" presId="urn:microsoft.com/office/officeart/2005/8/layout/default"/>
    <dgm:cxn modelId="{EE7BA23F-B27A-4663-8E4D-6D17F2F7586E}" type="presParOf" srcId="{59850535-BBE2-4B5E-A7E5-C1F4E845449F}" destId="{DEE31C03-0125-48EF-968C-33C405BFBFBB}" srcOrd="5" destOrd="0" presId="urn:microsoft.com/office/officeart/2005/8/layout/default"/>
    <dgm:cxn modelId="{E9C92773-7E38-4488-9089-1A12E83266C7}" type="presParOf" srcId="{59850535-BBE2-4B5E-A7E5-C1F4E845449F}" destId="{8C86F8BB-5914-4B5E-A9EC-917E448EFFAE}" srcOrd="6" destOrd="0" presId="urn:microsoft.com/office/officeart/2005/8/layout/default"/>
    <dgm:cxn modelId="{10E0CA0F-39E6-4B7C-B829-D4627FB115A1}" type="presParOf" srcId="{59850535-BBE2-4B5E-A7E5-C1F4E845449F}" destId="{E0ECC0AE-3DA3-48F2-9862-8354C01E58F1}" srcOrd="7" destOrd="0" presId="urn:microsoft.com/office/officeart/2005/8/layout/default"/>
    <dgm:cxn modelId="{9DAEC908-829E-4DD4-A326-FBA9E5458A94}" type="presParOf" srcId="{59850535-BBE2-4B5E-A7E5-C1F4E845449F}" destId="{260B4CCE-AF33-44B6-90F2-AFB9843CF42A}" srcOrd="8" destOrd="0" presId="urn:microsoft.com/office/officeart/2005/8/layout/default"/>
    <dgm:cxn modelId="{706F06E1-CEAB-4DCE-AC98-1C977820C3C1}" type="presParOf" srcId="{59850535-BBE2-4B5E-A7E5-C1F4E845449F}" destId="{50AF6C62-A7CB-4B96-AE7B-CE757677DFCF}" srcOrd="9" destOrd="0" presId="urn:microsoft.com/office/officeart/2005/8/layout/default"/>
    <dgm:cxn modelId="{0FC812C6-0EE9-4942-ACA1-1CBE0FFC4927}" type="presParOf" srcId="{59850535-BBE2-4B5E-A7E5-C1F4E845449F}" destId="{1FED892E-AB3E-4499-97D5-4A7AC7C5CE7C}" srcOrd="10" destOrd="0" presId="urn:microsoft.com/office/officeart/2005/8/layout/default"/>
    <dgm:cxn modelId="{B8F1FF73-7C43-4B6E-B5AD-E062D2482C7B}" type="presParOf" srcId="{59850535-BBE2-4B5E-A7E5-C1F4E845449F}" destId="{2E8C545B-1CA0-4B04-857B-848BE0C892BA}" srcOrd="11" destOrd="0" presId="urn:microsoft.com/office/officeart/2005/8/layout/default"/>
    <dgm:cxn modelId="{FFC2D9F8-CB81-4C6E-986F-120A19685808}" type="presParOf" srcId="{59850535-BBE2-4B5E-A7E5-C1F4E845449F}" destId="{8FF29070-64DE-4314-A05F-67AB27C2F4DE}" srcOrd="12" destOrd="0" presId="urn:microsoft.com/office/officeart/2005/8/layout/defaul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D526B6-B914-45F0-8B7C-086AFB8CDA8D}">
      <dsp:nvSpPr>
        <dsp:cNvPr id="0" name=""/>
        <dsp:cNvSpPr/>
      </dsp:nvSpPr>
      <dsp:spPr>
        <a:xfrm>
          <a:off x="2755" y="602597"/>
          <a:ext cx="2185777" cy="1311466"/>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Repeating familiar words</a:t>
          </a:r>
        </a:p>
      </dsp:txBody>
      <dsp:txXfrm>
        <a:off x="2755" y="602597"/>
        <a:ext cx="2185777" cy="1311466"/>
      </dsp:txXfrm>
    </dsp:sp>
    <dsp:sp modelId="{0AA97D87-CE41-44C5-8B57-D729CBB1444E}">
      <dsp:nvSpPr>
        <dsp:cNvPr id="0" name=""/>
        <dsp:cNvSpPr/>
      </dsp:nvSpPr>
      <dsp:spPr>
        <a:xfrm>
          <a:off x="2407110" y="602597"/>
          <a:ext cx="2185777" cy="1311466"/>
        </a:xfrm>
        <a:prstGeom prst="rect">
          <a:avLst/>
        </a:prstGeom>
        <a:solidFill>
          <a:schemeClr val="accent2">
            <a:hueOff val="225802"/>
            <a:satOff val="-1105"/>
            <a:lumOff val="621"/>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Describing objects rather than naming them</a:t>
          </a:r>
        </a:p>
      </dsp:txBody>
      <dsp:txXfrm>
        <a:off x="2407110" y="602597"/>
        <a:ext cx="2185777" cy="1311466"/>
      </dsp:txXfrm>
    </dsp:sp>
    <dsp:sp modelId="{28A8CAC9-CE91-48B8-84A9-3464A054301D}">
      <dsp:nvSpPr>
        <dsp:cNvPr id="0" name=""/>
        <dsp:cNvSpPr/>
      </dsp:nvSpPr>
      <dsp:spPr>
        <a:xfrm>
          <a:off x="4811464" y="602597"/>
          <a:ext cx="2185777" cy="1311466"/>
        </a:xfrm>
        <a:prstGeom prst="rect">
          <a:avLst/>
        </a:prstGeom>
        <a:solidFill>
          <a:schemeClr val="accent2">
            <a:hueOff val="451605"/>
            <a:satOff val="-2211"/>
            <a:lumOff val="1242"/>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Speaking less</a:t>
          </a:r>
        </a:p>
      </dsp:txBody>
      <dsp:txXfrm>
        <a:off x="4811464" y="602597"/>
        <a:ext cx="2185777" cy="1311466"/>
      </dsp:txXfrm>
    </dsp:sp>
    <dsp:sp modelId="{8C86F8BB-5914-4B5E-A9EC-917E448EFFAE}">
      <dsp:nvSpPr>
        <dsp:cNvPr id="0" name=""/>
        <dsp:cNvSpPr/>
      </dsp:nvSpPr>
      <dsp:spPr>
        <a:xfrm>
          <a:off x="7215819" y="602597"/>
          <a:ext cx="2185777" cy="1311466"/>
        </a:xfrm>
        <a:prstGeom prst="rect">
          <a:avLst/>
        </a:prstGeom>
        <a:solidFill>
          <a:schemeClr val="accent2">
            <a:hueOff val="677407"/>
            <a:satOff val="-3316"/>
            <a:lumOff val="1862"/>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Relying on hand motions and gestures more than words</a:t>
          </a:r>
        </a:p>
      </dsp:txBody>
      <dsp:txXfrm>
        <a:off x="7215819" y="602597"/>
        <a:ext cx="2185777" cy="1311466"/>
      </dsp:txXfrm>
    </dsp:sp>
    <dsp:sp modelId="{260B4CCE-AF33-44B6-90F2-AFB9843CF42A}">
      <dsp:nvSpPr>
        <dsp:cNvPr id="0" name=""/>
        <dsp:cNvSpPr/>
      </dsp:nvSpPr>
      <dsp:spPr>
        <a:xfrm>
          <a:off x="1204932" y="2132641"/>
          <a:ext cx="2185777" cy="1311466"/>
        </a:xfrm>
        <a:prstGeom prst="rect">
          <a:avLst/>
        </a:prstGeom>
        <a:solidFill>
          <a:schemeClr val="accent2">
            <a:hueOff val="903209"/>
            <a:satOff val="-4421"/>
            <a:lumOff val="2483"/>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Difficulty finding the right words</a:t>
          </a:r>
        </a:p>
      </dsp:txBody>
      <dsp:txXfrm>
        <a:off x="1204932" y="2132641"/>
        <a:ext cx="2185777" cy="1311466"/>
      </dsp:txXfrm>
    </dsp:sp>
    <dsp:sp modelId="{1FED892E-AB3E-4499-97D5-4A7AC7C5CE7C}">
      <dsp:nvSpPr>
        <dsp:cNvPr id="0" name=""/>
        <dsp:cNvSpPr/>
      </dsp:nvSpPr>
      <dsp:spPr>
        <a:xfrm>
          <a:off x="3609287" y="2132641"/>
          <a:ext cx="2185777" cy="1311466"/>
        </a:xfrm>
        <a:prstGeom prst="rect">
          <a:avLst/>
        </a:prstGeom>
        <a:solidFill>
          <a:schemeClr val="accent2">
            <a:hueOff val="1129012"/>
            <a:satOff val="-5527"/>
            <a:lumOff val="310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Easily losing a train of thought</a:t>
          </a:r>
        </a:p>
      </dsp:txBody>
      <dsp:txXfrm>
        <a:off x="3609287" y="2132641"/>
        <a:ext cx="2185777" cy="1311466"/>
      </dsp:txXfrm>
    </dsp:sp>
    <dsp:sp modelId="{8FF29070-64DE-4314-A05F-67AB27C2F4DE}">
      <dsp:nvSpPr>
        <dsp:cNvPr id="0" name=""/>
        <dsp:cNvSpPr/>
      </dsp:nvSpPr>
      <dsp:spPr>
        <a:xfrm>
          <a:off x="6013642" y="2132641"/>
          <a:ext cx="2185777" cy="1311466"/>
        </a:xfrm>
        <a:prstGeom prst="rect">
          <a:avLst/>
        </a:prstGeom>
        <a:solidFill>
          <a:schemeClr val="accent2">
            <a:hueOff val="1354814"/>
            <a:satOff val="-6632"/>
            <a:lumOff val="372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Disorganized speech</a:t>
          </a:r>
        </a:p>
      </dsp:txBody>
      <dsp:txXfrm>
        <a:off x="6013642" y="2132641"/>
        <a:ext cx="2185777" cy="131146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2F6BA9-6C93-4DB3-B434-41202DD59DA7}" type="datetimeFigureOut">
              <a:rPr lang="en-US" smtClean="0"/>
              <a:t>1/27/2021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AFB2CD-06CB-4059-A3DE-A7F0610A04BA}" type="slidenum">
              <a:rPr lang="en-US" smtClean="0"/>
              <a:t>‹#›</a:t>
            </a:fld>
            <a:endParaRPr lang="en-US"/>
          </a:p>
        </p:txBody>
      </p:sp>
    </p:spTree>
    <p:extLst>
      <p:ext uri="{BB962C8B-B14F-4D97-AF65-F5344CB8AC3E}">
        <p14:creationId xmlns:p14="http://schemas.microsoft.com/office/powerpoint/2010/main" val="3063791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surveymonkey.com/r/ZB92CJP"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Welcome, and thank you for joining todays training on Communicating with Older Adults.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This training today will be presented by The RAFT Team</a:t>
            </a:r>
            <a:r>
              <a:rPr lang="en-US" sz="1200" b="1" u="sng"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and is available on our website at RAFTNorthernVirginia.org.</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3AFB2CD-06CB-4059-A3DE-A7F0610A04BA}" type="slidenum">
              <a:rPr lang="en-US" smtClean="0"/>
              <a:t>1</a:t>
            </a:fld>
            <a:endParaRPr lang="en-US"/>
          </a:p>
        </p:txBody>
      </p:sp>
    </p:spTree>
    <p:extLst>
      <p:ext uri="{BB962C8B-B14F-4D97-AF65-F5344CB8AC3E}">
        <p14:creationId xmlns:p14="http://schemas.microsoft.com/office/powerpoint/2010/main" val="25481845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are some communication issues and barriers when caring for a older adult with Alzheimer's.  </a:t>
            </a:r>
          </a:p>
          <a:p>
            <a:endParaRPr lang="en-US" dirty="0"/>
          </a:p>
          <a:p>
            <a:r>
              <a:rPr lang="en-US" dirty="0"/>
              <a:t>Repeating familiar words- You may have a client that repeats the same words or phrases to you.  A client might  make one trip to 7-eleven and the session after meeting with them they tell you they went to 7 eleven, to communicate effectively ask them about there trip what did you get, you know they didn’t go but its familiar to them. </a:t>
            </a:r>
          </a:p>
          <a:p>
            <a:pPr marL="0" indent="0">
              <a:buFontTx/>
              <a:buNone/>
            </a:pPr>
            <a:endParaRPr lang="en-US" dirty="0"/>
          </a:p>
          <a:p>
            <a:pPr marL="0" indent="0">
              <a:buFontTx/>
              <a:buNone/>
            </a:pPr>
            <a:r>
              <a:rPr lang="en-US" dirty="0"/>
              <a:t>Describing objects rather than naming them- A client maybe trying to explain a recent activity to you but can only say where the activity is instead of what they actually did.  </a:t>
            </a:r>
          </a:p>
          <a:p>
            <a:pPr marL="0" indent="0">
              <a:buFontTx/>
              <a:buNone/>
            </a:pPr>
            <a:endParaRPr lang="en-US" dirty="0"/>
          </a:p>
          <a:p>
            <a:pPr marL="0" indent="0">
              <a:buFontTx/>
              <a:buNone/>
            </a:pPr>
            <a:endParaRPr lang="en-US" dirty="0"/>
          </a:p>
          <a:p>
            <a:pPr marL="0" indent="0">
              <a:buFontTx/>
              <a:buNone/>
            </a:pPr>
            <a:r>
              <a:rPr lang="en-US" dirty="0"/>
              <a:t>Speaking Less – When older adults start to experience some symptoms they may become timid of communicating by speaking less, continue to engage and speak to them even if you do not get a response. </a:t>
            </a:r>
          </a:p>
          <a:p>
            <a:pPr marL="0" indent="0">
              <a:buFontTx/>
              <a:buNone/>
            </a:pPr>
            <a:endParaRPr lang="en-US" dirty="0"/>
          </a:p>
          <a:p>
            <a:pPr marL="0" indent="0">
              <a:buFontTx/>
              <a:buNone/>
            </a:pPr>
            <a:endParaRPr lang="en-US" dirty="0"/>
          </a:p>
          <a:p>
            <a:pPr marL="0" indent="0">
              <a:buFontTx/>
              <a:buNone/>
            </a:pPr>
            <a:r>
              <a:rPr lang="en-US" dirty="0"/>
              <a:t>Relying on hand motions and gestures more than words- Some clients that maybe non verbal you can communicate by just sitting with them and watching non verbal cues like a head nod, a smile or a simple squeeze in your hand.</a:t>
            </a:r>
          </a:p>
          <a:p>
            <a:pPr marL="0" indent="0">
              <a:buFontTx/>
              <a:buNone/>
            </a:pPr>
            <a:endParaRPr lang="en-US" dirty="0"/>
          </a:p>
          <a:p>
            <a:pPr marL="0" indent="0">
              <a:buFontTx/>
              <a:buNone/>
            </a:pPr>
            <a:endParaRPr lang="en-US" dirty="0"/>
          </a:p>
          <a:p>
            <a:pPr marL="0" indent="0">
              <a:buFontTx/>
              <a:buNone/>
            </a:pPr>
            <a:r>
              <a:rPr lang="en-US" dirty="0"/>
              <a:t>Difficulty finding the right words – A client may get frustrated because he or she cannot find the right words to say, let them know you are not in a rush to take there time and it may come to them later. </a:t>
            </a:r>
          </a:p>
          <a:p>
            <a:pPr marL="0" indent="0">
              <a:buFontTx/>
              <a:buNone/>
            </a:pPr>
            <a:endParaRPr lang="en-US" dirty="0"/>
          </a:p>
          <a:p>
            <a:pPr marL="0" indent="0">
              <a:buFontTx/>
              <a:buNone/>
            </a:pPr>
            <a:endParaRPr lang="en-US" dirty="0"/>
          </a:p>
          <a:p>
            <a:pPr marL="0" indent="0">
              <a:buFontTx/>
              <a:buNone/>
            </a:pPr>
            <a:r>
              <a:rPr lang="en-US" dirty="0"/>
              <a:t>Easily losing a train of thought – Some older adults will bounce from one subject to the other, Just roll with it and know that they can easily lose there train  of thought it may not remember what they were talking about , you can also remind them by saying hey you where telling me about etc.</a:t>
            </a:r>
          </a:p>
          <a:p>
            <a:pPr marL="0" indent="0">
              <a:buFontTx/>
              <a:buNone/>
            </a:pPr>
            <a:endParaRPr lang="en-US" dirty="0"/>
          </a:p>
          <a:p>
            <a:pPr marL="0" indent="0">
              <a:buFontTx/>
              <a:buNone/>
            </a:pPr>
            <a:r>
              <a:rPr lang="en-US" dirty="0"/>
              <a:t>Disorganized  Speech – this is a common symptom of Schizophrenia, clients may repeat words over and over saying the same thing over and over. Clients will make up words that you’ve never heard before. This type of communication makes it very difficult to treat or understand clients with a specific need or behavior.  Continue to communicate and show the client that you have there full attention even if it may be difficult to understand. </a:t>
            </a:r>
          </a:p>
          <a:p>
            <a:pPr marL="0" indent="0">
              <a:buFontTx/>
              <a:buNone/>
            </a:pPr>
            <a:r>
              <a:rPr lang="en-US" dirty="0"/>
              <a:t>-</a:t>
            </a:r>
          </a:p>
        </p:txBody>
      </p:sp>
      <p:sp>
        <p:nvSpPr>
          <p:cNvPr id="4" name="Slide Number Placeholder 3"/>
          <p:cNvSpPr>
            <a:spLocks noGrp="1"/>
          </p:cNvSpPr>
          <p:nvPr>
            <p:ph type="sldNum" sz="quarter" idx="5"/>
          </p:nvPr>
        </p:nvSpPr>
        <p:spPr/>
        <p:txBody>
          <a:bodyPr/>
          <a:lstStyle/>
          <a:p>
            <a:fld id="{93AFB2CD-06CB-4059-A3DE-A7F0610A04BA}" type="slidenum">
              <a:rPr lang="en-US" smtClean="0"/>
              <a:t>10</a:t>
            </a:fld>
            <a:endParaRPr lang="en-US"/>
          </a:p>
        </p:txBody>
      </p:sp>
    </p:spTree>
    <p:extLst>
      <p:ext uri="{BB962C8B-B14F-4D97-AF65-F5344CB8AC3E}">
        <p14:creationId xmlns:p14="http://schemas.microsoft.com/office/powerpoint/2010/main" val="15698236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t>10 Tips for Effective Communication </a:t>
            </a:r>
          </a:p>
          <a:p>
            <a:pPr fontAlgn="base"/>
            <a:endParaRPr lang="en-US" dirty="0"/>
          </a:p>
          <a:p>
            <a:pPr fontAlgn="base"/>
            <a:r>
              <a:rPr lang="en-US" dirty="0"/>
              <a:t>Effectively communicating with older adults will be different in each stage of the disease. Because Alzheimer’s can affect each person differently, assumptions cannot be made about the communication abilities of each individual with the disease.</a:t>
            </a:r>
          </a:p>
          <a:p>
            <a:pPr marL="0" indent="0" fontAlgn="base">
              <a:buNone/>
            </a:pPr>
            <a:endParaRPr lang="en-US" dirty="0"/>
          </a:p>
          <a:p>
            <a:pPr fontAlgn="base"/>
            <a:r>
              <a:rPr lang="en-US" dirty="0"/>
              <a:t>These tips can help caregivers, friends, and family communicate more effectively with loved ones with dementia as the disease progresses</a:t>
            </a:r>
          </a:p>
        </p:txBody>
      </p:sp>
      <p:sp>
        <p:nvSpPr>
          <p:cNvPr id="4" name="Slide Number Placeholder 3"/>
          <p:cNvSpPr>
            <a:spLocks noGrp="1"/>
          </p:cNvSpPr>
          <p:nvPr>
            <p:ph type="sldNum" sz="quarter" idx="5"/>
          </p:nvPr>
        </p:nvSpPr>
        <p:spPr/>
        <p:txBody>
          <a:bodyPr/>
          <a:lstStyle/>
          <a:p>
            <a:fld id="{93AFB2CD-06CB-4059-A3DE-A7F0610A04BA}" type="slidenum">
              <a:rPr lang="en-US" smtClean="0"/>
              <a:t>11</a:t>
            </a:fld>
            <a:endParaRPr lang="en-US"/>
          </a:p>
        </p:txBody>
      </p:sp>
    </p:spTree>
    <p:extLst>
      <p:ext uri="{BB962C8B-B14F-4D97-AF65-F5344CB8AC3E}">
        <p14:creationId xmlns:p14="http://schemas.microsoft.com/office/powerpoint/2010/main" val="31342988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b="1" cap="all" dirty="0"/>
              <a:t>1. DON’T BE AFRAID TO LAUGH</a:t>
            </a:r>
            <a:r>
              <a:rPr lang="en-US" cap="all" dirty="0"/>
              <a:t> </a:t>
            </a:r>
            <a:endParaRPr lang="en-US" dirty="0"/>
          </a:p>
          <a:p>
            <a:pPr marL="0" indent="0" fontAlgn="base">
              <a:buNone/>
            </a:pPr>
            <a:r>
              <a:rPr lang="en-US" dirty="0"/>
              <a:t>Humor can lighten the mood, reduce stress, and even bring caregiver and patient closer.</a:t>
            </a:r>
          </a:p>
          <a:p>
            <a:pPr marL="0" indent="0" fontAlgn="base">
              <a:buNone/>
            </a:pPr>
            <a:endParaRPr lang="en-US" dirty="0"/>
          </a:p>
          <a:p>
            <a:pPr fontAlgn="base"/>
            <a:r>
              <a:rPr lang="en-US" b="1" cap="all" dirty="0"/>
              <a:t>2. UNDERSTAND THAT NOT ALL COMMUNICATION NEEDS TO BE VERBAL</a:t>
            </a:r>
            <a:endParaRPr lang="en-US" b="1" dirty="0"/>
          </a:p>
          <a:p>
            <a:pPr marL="0" indent="0" fontAlgn="base">
              <a:buNone/>
            </a:pPr>
            <a:r>
              <a:rPr lang="en-US" dirty="0"/>
              <a:t>Emails, phone calls, and body language are all good ways to show someone you care without requiring an immediate communication response.</a:t>
            </a:r>
          </a:p>
          <a:p>
            <a:pPr marL="0" indent="0" fontAlgn="base">
              <a:buNone/>
            </a:pPr>
            <a:endParaRPr lang="en-US" dirty="0"/>
          </a:p>
          <a:p>
            <a:pPr fontAlgn="base"/>
            <a:r>
              <a:rPr lang="en-US" b="1" cap="all" dirty="0"/>
              <a:t>3. DON’T PULL AWAY</a:t>
            </a:r>
            <a:endParaRPr lang="en-US" b="1" dirty="0"/>
          </a:p>
          <a:p>
            <a:pPr marL="0" indent="0" fontAlgn="base">
              <a:buNone/>
            </a:pPr>
            <a:r>
              <a:rPr lang="en-US" dirty="0"/>
              <a:t>Your friendship is important to your loved one who is going through a tough time. Being honest about your concerns and feelings can help both of you cope with a difficult diagnosis.</a:t>
            </a:r>
          </a:p>
          <a:p>
            <a:pPr marL="0" indent="0" fontAlgn="base">
              <a:buNone/>
            </a:pPr>
            <a:endParaRPr lang="en-US" dirty="0"/>
          </a:p>
          <a:p>
            <a:pPr fontAlgn="base"/>
            <a:r>
              <a:rPr lang="en-US" b="1" cap="all" dirty="0"/>
              <a:t>4. AVOID ARGUING, CRITICIZING, OR CORRECTING</a:t>
            </a:r>
            <a:r>
              <a:rPr lang="en-US" cap="all" dirty="0"/>
              <a:t> </a:t>
            </a:r>
            <a:endParaRPr lang="en-US" dirty="0"/>
          </a:p>
          <a:p>
            <a:pPr marL="0" indent="0" fontAlgn="base">
              <a:buNone/>
            </a:pPr>
            <a:r>
              <a:rPr lang="en-US" dirty="0"/>
              <a:t>Over time, a person with dementia will live in their own reality. Listen and try to understand their main points, but don’t engage in an argument or correct a mistake in speech.</a:t>
            </a:r>
          </a:p>
          <a:p>
            <a:pPr marL="0" indent="0" fontAlgn="base">
              <a:buNone/>
            </a:pPr>
            <a:endParaRPr lang="en-US" dirty="0"/>
          </a:p>
          <a:p>
            <a:pPr fontAlgn="base"/>
            <a:r>
              <a:rPr lang="en-US" sz="1200" b="1" cap="all" dirty="0"/>
              <a:t>5. AVOID OPEN-ENDED QUESTIONS </a:t>
            </a:r>
            <a:endParaRPr lang="en-US" sz="1200" b="1" dirty="0"/>
          </a:p>
          <a:p>
            <a:pPr marL="0" indent="0" fontAlgn="base">
              <a:buNone/>
            </a:pPr>
            <a:r>
              <a:rPr lang="en-US" sz="1200" dirty="0"/>
              <a:t>Asking simple “yes” or “no” questions will help them make decisions easier and faster, eliminating confusion and disorientation.</a:t>
            </a:r>
          </a:p>
          <a:p>
            <a:pPr marL="0" indent="0" fontAlgn="base">
              <a:buNone/>
            </a:pPr>
            <a:endParaRPr lang="en-US" sz="1200" dirty="0"/>
          </a:p>
          <a:p>
            <a:endParaRPr lang="en-US" dirty="0"/>
          </a:p>
        </p:txBody>
      </p:sp>
      <p:sp>
        <p:nvSpPr>
          <p:cNvPr id="4" name="Slide Number Placeholder 3"/>
          <p:cNvSpPr>
            <a:spLocks noGrp="1"/>
          </p:cNvSpPr>
          <p:nvPr>
            <p:ph type="sldNum" sz="quarter" idx="5"/>
          </p:nvPr>
        </p:nvSpPr>
        <p:spPr/>
        <p:txBody>
          <a:bodyPr/>
          <a:lstStyle/>
          <a:p>
            <a:fld id="{93AFB2CD-06CB-4059-A3DE-A7F0610A04BA}" type="slidenum">
              <a:rPr lang="en-US" smtClean="0"/>
              <a:t>12</a:t>
            </a:fld>
            <a:endParaRPr lang="en-US"/>
          </a:p>
        </p:txBody>
      </p:sp>
    </p:spTree>
    <p:extLst>
      <p:ext uri="{BB962C8B-B14F-4D97-AF65-F5344CB8AC3E}">
        <p14:creationId xmlns:p14="http://schemas.microsoft.com/office/powerpoint/2010/main" val="26878352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cap="all" dirty="0"/>
              <a:t>6. SPEAK SLOWLY AND CLEARLY, AVOIDING MULTI-STEP INSTRUCTIONS</a:t>
            </a:r>
            <a:endParaRPr lang="en-US" sz="1200" b="1" dirty="0"/>
          </a:p>
          <a:p>
            <a:pPr marL="0" indent="0" fontAlgn="base">
              <a:buNone/>
            </a:pPr>
            <a:r>
              <a:rPr lang="en-US" sz="1200" dirty="0"/>
              <a:t>Go through tasks one item at a time, careful not to overwhelm or confuse your loved one.</a:t>
            </a:r>
          </a:p>
          <a:p>
            <a:pPr marL="0" indent="0" fontAlgn="base">
              <a:buNone/>
            </a:pPr>
            <a:endParaRPr lang="en-US" sz="1200" dirty="0"/>
          </a:p>
          <a:p>
            <a:pPr fontAlgn="base"/>
            <a:r>
              <a:rPr lang="en-US" sz="1200" b="1" cap="all" dirty="0"/>
              <a:t>7. MAINTAIN EYE CONTACT</a:t>
            </a:r>
            <a:endParaRPr lang="en-US" sz="1200" b="1" dirty="0"/>
          </a:p>
          <a:p>
            <a:pPr marL="0" indent="0" fontAlgn="base">
              <a:buNone/>
            </a:pPr>
            <a:r>
              <a:rPr lang="en-US" sz="1200" dirty="0"/>
              <a:t> It’s a simple and easy way to show someone you care about them and are focused on what they are saying.</a:t>
            </a:r>
          </a:p>
          <a:p>
            <a:pPr marL="0" indent="0" fontAlgn="base">
              <a:buNone/>
            </a:pPr>
            <a:endParaRPr lang="en-US" sz="1200" dirty="0"/>
          </a:p>
          <a:p>
            <a:pPr fontAlgn="base"/>
            <a:r>
              <a:rPr lang="en-US" sz="1200" b="1" cap="all" dirty="0"/>
              <a:t>8. HAVE ONE-ON-ONE CONVERSATIONS IN QUIET PLACES WITH MINIMAL DISTRACTIONS</a:t>
            </a:r>
            <a:endParaRPr lang="en-US" sz="1200" b="1" dirty="0"/>
          </a:p>
          <a:p>
            <a:pPr marL="0" indent="0" fontAlgn="base">
              <a:buNone/>
            </a:pPr>
            <a:r>
              <a:rPr lang="en-US" sz="1200" dirty="0"/>
              <a:t>This will help focus the conversation and be sure your loved one has the opportunity to formulate and ask questions.</a:t>
            </a:r>
          </a:p>
          <a:p>
            <a:pPr marL="0" indent="0" fontAlgn="base">
              <a:buNone/>
            </a:pPr>
            <a:endParaRPr lang="en-US" sz="1200" dirty="0"/>
          </a:p>
          <a:p>
            <a:pPr fontAlgn="base"/>
            <a:r>
              <a:rPr lang="en-US" b="1" cap="all" dirty="0"/>
              <a:t>9. APPROACH THE PERSON WITH DEMENTIA FROM THE FRONT AND INTRODUCE YOURSELF</a:t>
            </a:r>
            <a:r>
              <a:rPr lang="en-US" cap="all" dirty="0"/>
              <a:t> </a:t>
            </a:r>
            <a:endParaRPr lang="en-US" dirty="0"/>
          </a:p>
          <a:p>
            <a:pPr marL="0" indent="0" fontAlgn="base">
              <a:buNone/>
            </a:pPr>
            <a:r>
              <a:rPr lang="en-US" dirty="0"/>
              <a:t>Over time, people with dementia will forget faces and names. Being upfront with who you will help put them at ease. Their vision also changes and they lose their peripheral vision over time. It’s important that you always approach them from the front since they wouldn’t be able to see you from the side or behind them. </a:t>
            </a:r>
          </a:p>
          <a:p>
            <a:pPr marL="0" indent="0" fontAlgn="base">
              <a:buNone/>
            </a:pPr>
            <a:endParaRPr lang="en-US" dirty="0"/>
          </a:p>
          <a:p>
            <a:pPr fontAlgn="base"/>
            <a:r>
              <a:rPr lang="en-US" b="1" cap="all" dirty="0"/>
              <a:t>10. KNOW THAT YOU PLAY AN IMPORTANT ROLE IN YOUR LOVED ONE’S WELL-BEING</a:t>
            </a:r>
            <a:endParaRPr lang="en-US" b="1" dirty="0"/>
          </a:p>
          <a:p>
            <a:pPr marL="0" indent="0" fontAlgn="base">
              <a:buNone/>
            </a:pPr>
            <a:r>
              <a:rPr lang="en-US" dirty="0"/>
              <a:t>Even after your name and face are forgotten, your time, presence, and friendship are important to someone in the late stages of dementia.</a:t>
            </a:r>
          </a:p>
          <a:p>
            <a:pPr marL="0" indent="0" fontAlgn="base">
              <a:buNone/>
            </a:pPr>
            <a:endParaRPr lang="en-US" sz="1200" dirty="0"/>
          </a:p>
          <a:p>
            <a:endParaRPr lang="en-US" dirty="0"/>
          </a:p>
        </p:txBody>
      </p:sp>
      <p:sp>
        <p:nvSpPr>
          <p:cNvPr id="4" name="Slide Number Placeholder 3"/>
          <p:cNvSpPr>
            <a:spLocks noGrp="1"/>
          </p:cNvSpPr>
          <p:nvPr>
            <p:ph type="sldNum" sz="quarter" idx="5"/>
          </p:nvPr>
        </p:nvSpPr>
        <p:spPr/>
        <p:txBody>
          <a:bodyPr/>
          <a:lstStyle/>
          <a:p>
            <a:fld id="{93AFB2CD-06CB-4059-A3DE-A7F0610A04BA}" type="slidenum">
              <a:rPr lang="en-US" smtClean="0"/>
              <a:t>13</a:t>
            </a:fld>
            <a:endParaRPr lang="en-US"/>
          </a:p>
        </p:txBody>
      </p:sp>
    </p:spTree>
    <p:extLst>
      <p:ext uri="{BB962C8B-B14F-4D97-AF65-F5344CB8AC3E}">
        <p14:creationId xmlns:p14="http://schemas.microsoft.com/office/powerpoint/2010/main" val="14266246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Thank you so much for participating in this training today.</a:t>
            </a:r>
          </a:p>
          <a:p>
            <a:r>
              <a:rPr lang="en-US" sz="1200" kern="1200" dirty="0">
                <a:solidFill>
                  <a:schemeClr val="tx1"/>
                </a:solidFill>
                <a:effectLst/>
                <a:latin typeface="+mn-lt"/>
                <a:ea typeface="+mn-ea"/>
                <a:cs typeface="+mn-cs"/>
              </a:rPr>
              <a:t>Please be sure to click the link and complete the very short survey. We really appreciate your feedback </a:t>
            </a:r>
          </a:p>
          <a:p>
            <a:r>
              <a:rPr lang="en-US" sz="1200" kern="1200" dirty="0">
                <a:solidFill>
                  <a:schemeClr val="tx1"/>
                </a:solidFill>
                <a:effectLst/>
                <a:latin typeface="+mn-lt"/>
                <a:ea typeface="+mn-ea"/>
                <a:cs typeface="+mn-cs"/>
              </a:rPr>
              <a:t> </a:t>
            </a:r>
          </a:p>
          <a:p>
            <a:r>
              <a:rPr lang="en-US" sz="1200" u="sng" kern="1200" dirty="0">
                <a:solidFill>
                  <a:schemeClr val="tx1"/>
                </a:solidFill>
                <a:effectLst/>
                <a:latin typeface="+mn-lt"/>
                <a:ea typeface="+mn-ea"/>
                <a:cs typeface="+mn-cs"/>
                <a:hlinkClick r:id="rId3"/>
              </a:rPr>
              <a:t>https://www.surveymonkey.com/r/ZB92CJP</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If you are interested in additional trainings from the RAFT program, please be sure to visit the RAFT homepage,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RAFTNorthernVirginia.org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93AFB2CD-06CB-4059-A3DE-A7F0610A04BA}" type="slidenum">
              <a:rPr lang="en-US" smtClean="0"/>
              <a:t>14</a:t>
            </a:fld>
            <a:endParaRPr lang="en-US"/>
          </a:p>
        </p:txBody>
      </p:sp>
    </p:spTree>
    <p:extLst>
      <p:ext uri="{BB962C8B-B14F-4D97-AF65-F5344CB8AC3E}">
        <p14:creationId xmlns:p14="http://schemas.microsoft.com/office/powerpoint/2010/main" val="14587008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 18 </a:t>
            </a:r>
          </a:p>
          <a:p>
            <a:r>
              <a:rPr lang="en-US" sz="1200" kern="1200" dirty="0">
                <a:solidFill>
                  <a:schemeClr val="tx1"/>
                </a:solidFill>
                <a:effectLst/>
                <a:latin typeface="+mn-lt"/>
                <a:ea typeface="+mn-ea"/>
                <a:cs typeface="+mn-cs"/>
              </a:rPr>
              <a:t>Reference page</a:t>
            </a:r>
          </a:p>
          <a:p>
            <a:endParaRPr lang="en-US" dirty="0"/>
          </a:p>
        </p:txBody>
      </p:sp>
      <p:sp>
        <p:nvSpPr>
          <p:cNvPr id="4" name="Slide Number Placeholder 3"/>
          <p:cNvSpPr>
            <a:spLocks noGrp="1"/>
          </p:cNvSpPr>
          <p:nvPr>
            <p:ph type="sldNum" sz="quarter" idx="5"/>
          </p:nvPr>
        </p:nvSpPr>
        <p:spPr/>
        <p:txBody>
          <a:bodyPr/>
          <a:lstStyle/>
          <a:p>
            <a:fld id="{93AFB2CD-06CB-4059-A3DE-A7F0610A04BA}" type="slidenum">
              <a:rPr lang="en-US" smtClean="0"/>
              <a:t>15</a:t>
            </a:fld>
            <a:endParaRPr lang="en-US"/>
          </a:p>
        </p:txBody>
      </p:sp>
    </p:spTree>
    <p:extLst>
      <p:ext uri="{BB962C8B-B14F-4D97-AF65-F5344CB8AC3E}">
        <p14:creationId xmlns:p14="http://schemas.microsoft.com/office/powerpoint/2010/main" val="21907080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Why is Communication Important</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Communication is crucial to building and maintaining relationships, it is how we express our needs, concerns and relate to each other. Communication is more than words it is the combination of attitude, tone of voice, facial expressions and body language.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3AFB2CD-06CB-4059-A3DE-A7F0610A04BA}" type="slidenum">
              <a:rPr lang="en-US" smtClean="0"/>
              <a:t>2</a:t>
            </a:fld>
            <a:endParaRPr lang="en-US"/>
          </a:p>
        </p:txBody>
      </p:sp>
    </p:spTree>
    <p:extLst>
      <p:ext uri="{BB962C8B-B14F-4D97-AF65-F5344CB8AC3E}">
        <p14:creationId xmlns:p14="http://schemas.microsoft.com/office/powerpoint/2010/main" val="28970880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Communicating with older adults can often be challenging. Older adults tend to have multiple physical or mental ailments. Which includes differences in ideals and viewpoints or other issues that may make it difficult to communicate. In addition they may be faced with psychological barriers such as dementia that make it hard for them to care for themselves.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Learning to communicate effectively with older adults can have numerous rewards. Let’s explore ways we can effectively communicate with older adults.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93AFB2CD-06CB-4059-A3DE-A7F0610A04BA}" type="slidenum">
              <a:rPr lang="en-US" smtClean="0"/>
              <a:t>3</a:t>
            </a:fld>
            <a:endParaRPr lang="en-US"/>
          </a:p>
        </p:txBody>
      </p:sp>
    </p:spTree>
    <p:extLst>
      <p:ext uri="{BB962C8B-B14F-4D97-AF65-F5344CB8AC3E}">
        <p14:creationId xmlns:p14="http://schemas.microsoft.com/office/powerpoint/2010/main" val="684226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Tips on Effective Communication with Older Adults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r>
              <a:rPr lang="en-US" sz="1200" kern="1200" dirty="0">
                <a:solidFill>
                  <a:schemeClr val="tx1"/>
                </a:solidFill>
                <a:effectLst/>
                <a:latin typeface="+mn-lt"/>
                <a:ea typeface="+mn-ea"/>
                <a:cs typeface="+mn-cs"/>
              </a:rPr>
              <a:t>When communicating with older adults sitting face to face can help to facilitate  communication. Many older adults have visual or hearing loss and may rely upon lip-reading or facial cues to understand what you are saying.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Sitting face to face also helps to eliminate visual distractions and will give them the feeling that you think they are important.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93AFB2CD-06CB-4059-A3DE-A7F0610A04BA}" type="slidenum">
              <a:rPr lang="en-US" smtClean="0"/>
              <a:t>4</a:t>
            </a:fld>
            <a:endParaRPr lang="en-US"/>
          </a:p>
        </p:txBody>
      </p:sp>
    </p:spTree>
    <p:extLst>
      <p:ext uri="{BB962C8B-B14F-4D97-AF65-F5344CB8AC3E}">
        <p14:creationId xmlns:p14="http://schemas.microsoft.com/office/powerpoint/2010/main" val="34578205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90000"/>
              </a:lnSpc>
              <a:buNone/>
            </a:pPr>
            <a:r>
              <a:rPr lang="en-US" sz="1200" b="1" dirty="0"/>
              <a:t>Respecting  Differences</a:t>
            </a:r>
          </a:p>
          <a:p>
            <a:pPr marL="0" indent="0">
              <a:lnSpc>
                <a:spcPct val="90000"/>
              </a:lnSpc>
              <a:buNone/>
            </a:pPr>
            <a:endParaRPr lang="en-US" sz="1200" b="1" dirty="0"/>
          </a:p>
          <a:p>
            <a:pPr marL="0" indent="0">
              <a:lnSpc>
                <a:spcPct val="90000"/>
              </a:lnSpc>
              <a:buNone/>
            </a:pPr>
            <a:r>
              <a:rPr lang="en-US" sz="1200" b="1" dirty="0"/>
              <a:t>Generational gaps can create differences in opinion, views and general outlooks on life. </a:t>
            </a:r>
          </a:p>
          <a:p>
            <a:pPr marL="0" indent="0">
              <a:lnSpc>
                <a:spcPct val="90000"/>
              </a:lnSpc>
              <a:buNone/>
            </a:pPr>
            <a:r>
              <a:rPr lang="en-US" sz="1200" b="1" dirty="0"/>
              <a:t>An attitude of respect and tolerance for differing beliefs can help you to better handle communications with the older adults. </a:t>
            </a:r>
          </a:p>
          <a:p>
            <a:pPr>
              <a:lnSpc>
                <a:spcPct val="90000"/>
              </a:lnSpc>
            </a:pPr>
            <a:endParaRPr lang="en-US" sz="1200" dirty="0"/>
          </a:p>
          <a:p>
            <a:pPr marL="0" indent="0">
              <a:lnSpc>
                <a:spcPct val="90000"/>
              </a:lnSpc>
            </a:pPr>
            <a:r>
              <a:rPr lang="en-US" sz="1200" dirty="0"/>
              <a:t>1.  Cultural differences can play an important role. Awareness of these differences can help you to avoid misunderstandings or accidental insults. </a:t>
            </a:r>
          </a:p>
          <a:p>
            <a:pPr marL="0" indent="0">
              <a:lnSpc>
                <a:spcPct val="90000"/>
              </a:lnSpc>
            </a:pPr>
            <a:endParaRPr lang="en-US" sz="1200" dirty="0"/>
          </a:p>
          <a:p>
            <a:pPr marL="0" indent="0">
              <a:lnSpc>
                <a:spcPct val="90000"/>
              </a:lnSpc>
            </a:pPr>
            <a:r>
              <a:rPr lang="en-US" sz="1200" dirty="0"/>
              <a:t>2.  Have respect for the autonomy of the older adults ,don't try to do things for them that they can still do for themselves. </a:t>
            </a:r>
          </a:p>
          <a:p>
            <a:pPr marL="0" indent="0">
              <a:lnSpc>
                <a:spcPct val="90000"/>
              </a:lnSpc>
            </a:pPr>
            <a:endParaRPr lang="en-US" sz="1200" dirty="0"/>
          </a:p>
          <a:p>
            <a:pPr marL="228600" indent="-228600">
              <a:lnSpc>
                <a:spcPct val="90000"/>
              </a:lnSpc>
              <a:buAutoNum type="arabicPeriod" startAt="3"/>
            </a:pPr>
            <a:r>
              <a:rPr lang="en-US" sz="1200" dirty="0"/>
              <a:t>Allow them  to maintain their dignity, while still being helpful if needed or asked.</a:t>
            </a:r>
          </a:p>
          <a:p>
            <a:pPr marL="228600" indent="-228600">
              <a:lnSpc>
                <a:spcPct val="90000"/>
              </a:lnSpc>
              <a:buAutoNum type="arabicPeriod" startAt="3"/>
            </a:pPr>
            <a:endParaRPr lang="en-US" sz="1200" dirty="0"/>
          </a:p>
          <a:p>
            <a:pPr marL="0" indent="0">
              <a:lnSpc>
                <a:spcPct val="90000"/>
              </a:lnSpc>
              <a:buNone/>
            </a:pPr>
            <a:endParaRPr lang="en-US" sz="1200" dirty="0"/>
          </a:p>
          <a:p>
            <a:pPr marL="0" indent="0">
              <a:lnSpc>
                <a:spcPct val="90000"/>
              </a:lnSpc>
              <a:buNone/>
            </a:pPr>
            <a:endParaRPr lang="en-US" sz="1200" dirty="0"/>
          </a:p>
          <a:p>
            <a:endParaRPr lang="en-US" dirty="0"/>
          </a:p>
        </p:txBody>
      </p:sp>
      <p:sp>
        <p:nvSpPr>
          <p:cNvPr id="4" name="Slide Number Placeholder 3"/>
          <p:cNvSpPr>
            <a:spLocks noGrp="1"/>
          </p:cNvSpPr>
          <p:nvPr>
            <p:ph type="sldNum" sz="quarter" idx="5"/>
          </p:nvPr>
        </p:nvSpPr>
        <p:spPr/>
        <p:txBody>
          <a:bodyPr/>
          <a:lstStyle/>
          <a:p>
            <a:fld id="{93AFB2CD-06CB-4059-A3DE-A7F0610A04BA}" type="slidenum">
              <a:rPr lang="en-US" smtClean="0"/>
              <a:t>5</a:t>
            </a:fld>
            <a:endParaRPr lang="en-US"/>
          </a:p>
        </p:txBody>
      </p:sp>
    </p:spTree>
    <p:extLst>
      <p:ext uri="{BB962C8B-B14F-4D97-AF65-F5344CB8AC3E}">
        <p14:creationId xmlns:p14="http://schemas.microsoft.com/office/powerpoint/2010/main" val="20234298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Communicate Clearly</a:t>
            </a:r>
          </a:p>
          <a:p>
            <a:br>
              <a:rPr lang="en-US" b="1" dirty="0"/>
            </a:br>
            <a:r>
              <a:rPr lang="en-US" b="1" dirty="0"/>
              <a:t>Clear communication skills are vital when communicating with older adults.</a:t>
            </a:r>
          </a:p>
          <a:p>
            <a:endParaRPr lang="en-US" b="1" dirty="0"/>
          </a:p>
          <a:p>
            <a:r>
              <a:rPr lang="en-US" b="1" dirty="0"/>
              <a:t> It is important to speak clearly, with a appropriate volume and rate of speech.  Take your time and listen carefully to who you are speaking with.  Stick  to one topic at a time to avoid confusion, you may have to repeat yourself several times. Try to maintain a calm and empathetic attitude. </a:t>
            </a:r>
          </a:p>
        </p:txBody>
      </p:sp>
      <p:sp>
        <p:nvSpPr>
          <p:cNvPr id="4" name="Slide Number Placeholder 3"/>
          <p:cNvSpPr>
            <a:spLocks noGrp="1"/>
          </p:cNvSpPr>
          <p:nvPr>
            <p:ph type="sldNum" sz="quarter" idx="5"/>
          </p:nvPr>
        </p:nvSpPr>
        <p:spPr/>
        <p:txBody>
          <a:bodyPr/>
          <a:lstStyle/>
          <a:p>
            <a:fld id="{93AFB2CD-06CB-4059-A3DE-A7F0610A04BA}" type="slidenum">
              <a:rPr lang="en-US" smtClean="0"/>
              <a:t>6</a:t>
            </a:fld>
            <a:endParaRPr lang="en-US"/>
          </a:p>
        </p:txBody>
      </p:sp>
    </p:spTree>
    <p:extLst>
      <p:ext uri="{BB962C8B-B14F-4D97-AF65-F5344CB8AC3E}">
        <p14:creationId xmlns:p14="http://schemas.microsoft.com/office/powerpoint/2010/main" val="9569876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Communication Barriers with Older Adults </a:t>
            </a:r>
          </a:p>
          <a:p>
            <a:endParaRPr lang="en-US" dirty="0"/>
          </a:p>
          <a:p>
            <a:r>
              <a:rPr lang="en-US" dirty="0"/>
              <a:t>Lack of proper communication is one of the biggest hurdles when caring for older adults  . </a:t>
            </a:r>
          </a:p>
          <a:p>
            <a:endParaRPr lang="en-US" dirty="0"/>
          </a:p>
          <a:p>
            <a:r>
              <a:rPr lang="en-US" dirty="0"/>
              <a:t>*It can lead to frustrations in both the older adult and their caregiver. There are several reasons why communication becomes  less effective, but most of them are due to their reduced hearing capacity or inability to express their thoughts clearly. Since communication involves a clear exchange of information involving two parties, a gap exists when one of either parties fail to function.</a:t>
            </a:r>
            <a:br>
              <a:rPr lang="en-US" dirty="0"/>
            </a:br>
            <a:endParaRPr lang="en-US" dirty="0"/>
          </a:p>
          <a:p>
            <a:br>
              <a:rPr lang="en-US" dirty="0"/>
            </a:br>
            <a:r>
              <a:rPr lang="en-US" dirty="0"/>
              <a:t>Reduced communication skills are one of the results of aging, which is something that is beyond your control. </a:t>
            </a:r>
          </a:p>
          <a:p>
            <a:endParaRPr lang="en-US" dirty="0"/>
          </a:p>
          <a:p>
            <a:r>
              <a:rPr lang="en-US" dirty="0"/>
              <a:t>*However, your ability to identify the source of the problem will consequently determine the steps you need to take in order to resolve them. Solutions can be as simple as finding alternative means to communicate outside of verbal signals, or as intricate as medical treatment. </a:t>
            </a:r>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93AFB2CD-06CB-4059-A3DE-A7F0610A04BA}" type="slidenum">
              <a:rPr lang="en-US" smtClean="0"/>
              <a:t>7</a:t>
            </a:fld>
            <a:endParaRPr lang="en-US"/>
          </a:p>
        </p:txBody>
      </p:sp>
    </p:spTree>
    <p:extLst>
      <p:ext uri="{BB962C8B-B14F-4D97-AF65-F5344CB8AC3E}">
        <p14:creationId xmlns:p14="http://schemas.microsoft.com/office/powerpoint/2010/main" val="19275866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Overcoming Communication Barriers</a:t>
            </a:r>
          </a:p>
          <a:p>
            <a:endParaRPr lang="en-US" sz="1200" b="1" dirty="0"/>
          </a:p>
          <a:p>
            <a:r>
              <a:rPr lang="en-US" sz="1200" b="1" dirty="0"/>
              <a:t>Failing hearing </a:t>
            </a:r>
            <a:r>
              <a:rPr lang="en-US" sz="1200" dirty="0"/>
              <a:t>– When people age, they undergo many changes with hearing . Reduced hearing capacity is a natural effect involved with the natural aging process. When an older person lacks proper hearing capacity, they do not recognize when someone is talking nor understand clearly the information being relayed. There are hearing aids available nowadays to produce sharper sense of hearing for older people.</a:t>
            </a:r>
          </a:p>
          <a:p>
            <a:r>
              <a:rPr lang="en-US" sz="1200" b="1" dirty="0"/>
              <a:t> </a:t>
            </a:r>
          </a:p>
          <a:p>
            <a:r>
              <a:rPr lang="en-US" sz="1200" b="1" dirty="0"/>
              <a:t>Vision problems or failing eyesight </a:t>
            </a:r>
            <a:r>
              <a:rPr lang="en-US" sz="1200" dirty="0"/>
              <a:t>– Another natural effect of aging is failing eyesight. Therefore, older adults have difficulty reading written communication. The effects of a failing eyesight can be reduced though using alternative communication devices such as eyeglasses. </a:t>
            </a:r>
            <a:br>
              <a:rPr lang="en-US" sz="1200" dirty="0"/>
            </a:br>
            <a:endParaRPr lang="en-US" sz="1200" dirty="0"/>
          </a:p>
          <a:p>
            <a:r>
              <a:rPr lang="en-US" sz="1200" b="1" dirty="0"/>
              <a:t>Effect of medications </a:t>
            </a:r>
            <a:r>
              <a:rPr lang="en-US" sz="1200" dirty="0"/>
              <a:t>– This cause for communication problems is reversible. Taking medicines often produce adverse effects on the older adults such that they become easily fatigued or confused. Therefore, they find it difficult to understand communicative patterns. </a:t>
            </a:r>
            <a:br>
              <a:rPr lang="en-US" sz="1200" dirty="0"/>
            </a:br>
            <a:endParaRPr lang="en-US" sz="1200" dirty="0"/>
          </a:p>
          <a:p>
            <a:r>
              <a:rPr lang="en-US" sz="1200" b="1" dirty="0"/>
              <a:t>Structural or neurological damage </a:t>
            </a:r>
            <a:r>
              <a:rPr lang="en-US" sz="1200" dirty="0"/>
              <a:t>This condition is often caused by other diseases such as brain lesions, Alzheimer's, Parkinson's, or strokes. Most of these conditions produce permanent results, there are a few coping mechanisms and strategies provided for patients so that they are able to communicate effectively. </a:t>
            </a:r>
          </a:p>
          <a:p>
            <a:endParaRPr lang="en-US" dirty="0"/>
          </a:p>
        </p:txBody>
      </p:sp>
      <p:sp>
        <p:nvSpPr>
          <p:cNvPr id="4" name="Slide Number Placeholder 3"/>
          <p:cNvSpPr>
            <a:spLocks noGrp="1"/>
          </p:cNvSpPr>
          <p:nvPr>
            <p:ph type="sldNum" sz="quarter" idx="5"/>
          </p:nvPr>
        </p:nvSpPr>
        <p:spPr/>
        <p:txBody>
          <a:bodyPr/>
          <a:lstStyle/>
          <a:p>
            <a:fld id="{93AFB2CD-06CB-4059-A3DE-A7F0610A04BA}" type="slidenum">
              <a:rPr lang="en-US" smtClean="0"/>
              <a:t>8</a:t>
            </a:fld>
            <a:endParaRPr lang="en-US"/>
          </a:p>
        </p:txBody>
      </p:sp>
    </p:spTree>
    <p:extLst>
      <p:ext uri="{BB962C8B-B14F-4D97-AF65-F5344CB8AC3E}">
        <p14:creationId xmlns:p14="http://schemas.microsoft.com/office/powerpoint/2010/main" val="35092878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Changes in Communication as Alzheimer's  Progresses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FF"/>
                </a:solidFill>
              </a:rPr>
              <a:t>Alzheimer’s disease is a progressive form of dementia with symptoms of the disease worsening over time. </a:t>
            </a:r>
          </a:p>
          <a:p>
            <a:endParaRPr lang="en-US" dirty="0"/>
          </a:p>
          <a:p>
            <a:r>
              <a:rPr lang="en-US" dirty="0"/>
              <a:t>Older Adults with Alzheimer's experience changes in communication  that can make conversation and simple task frustrating for both the caregiver and older adults. </a:t>
            </a:r>
          </a:p>
          <a:p>
            <a:endParaRPr lang="en-US" dirty="0"/>
          </a:p>
          <a:p>
            <a:pPr marL="0" indent="0"/>
            <a:r>
              <a:rPr lang="en-US" dirty="0">
                <a:solidFill>
                  <a:srgbClr val="FFFFFF"/>
                </a:solidFill>
              </a:rPr>
              <a:t>In the later stages of dementia, a person with Alzheimer’s often relies solely on nonverbal communication, using vocal sounds or facial expressions.</a:t>
            </a:r>
          </a:p>
          <a:p>
            <a:pPr marL="0" indent="0"/>
            <a:endParaRPr lang="en-US" dirty="0">
              <a:solidFill>
                <a:srgbClr val="FFFFFF"/>
              </a:solidFill>
            </a:endParaRPr>
          </a:p>
          <a:p>
            <a:endParaRPr lang="en-US" dirty="0"/>
          </a:p>
        </p:txBody>
      </p:sp>
      <p:sp>
        <p:nvSpPr>
          <p:cNvPr id="4" name="Slide Number Placeholder 3"/>
          <p:cNvSpPr>
            <a:spLocks noGrp="1"/>
          </p:cNvSpPr>
          <p:nvPr>
            <p:ph type="sldNum" sz="quarter" idx="5"/>
          </p:nvPr>
        </p:nvSpPr>
        <p:spPr/>
        <p:txBody>
          <a:bodyPr/>
          <a:lstStyle/>
          <a:p>
            <a:fld id="{93AFB2CD-06CB-4059-A3DE-A7F0610A04BA}" type="slidenum">
              <a:rPr lang="en-US" smtClean="0"/>
              <a:t>9</a:t>
            </a:fld>
            <a:endParaRPr lang="en-US"/>
          </a:p>
        </p:txBody>
      </p:sp>
    </p:spTree>
    <p:extLst>
      <p:ext uri="{BB962C8B-B14F-4D97-AF65-F5344CB8AC3E}">
        <p14:creationId xmlns:p14="http://schemas.microsoft.com/office/powerpoint/2010/main" val="30488939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1/27/2021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1/27/2021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1/27/2021</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1/27/2021</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1/27/2021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dirty="0"/>
              <a:t>1/27/2021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1/27/2021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1/27/2021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1/27/2021</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1/27/2021</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1/27/2021</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1/27/2021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1/27/2021</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diagramColors" Target="../diagrams/colors1.xml"/><Relationship Id="rId3" Type="http://schemas.openxmlformats.org/officeDocument/2006/relationships/slideLayout" Target="../slideLayouts/slideLayout5.xml"/><Relationship Id="rId7" Type="http://schemas.openxmlformats.org/officeDocument/2006/relationships/image" Target="../media/image3.png"/><Relationship Id="rId12" Type="http://schemas.openxmlformats.org/officeDocument/2006/relationships/diagramQuickStyle" Target="../diagrams/quickStyle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11" Type="http://schemas.openxmlformats.org/officeDocument/2006/relationships/diagramLayout" Target="../diagrams/layout1.xml"/><Relationship Id="rId5" Type="http://schemas.openxmlformats.org/officeDocument/2006/relationships/image" Target="../media/image1.jpeg"/><Relationship Id="rId15" Type="http://schemas.openxmlformats.org/officeDocument/2006/relationships/image" Target="../media/image6.png"/><Relationship Id="rId10" Type="http://schemas.openxmlformats.org/officeDocument/2006/relationships/diagramData" Target="../diagrams/data1.xml"/><Relationship Id="rId4" Type="http://schemas.openxmlformats.org/officeDocument/2006/relationships/notesSlide" Target="../notesSlides/notesSlide10.xml"/><Relationship Id="rId9" Type="http://schemas.openxmlformats.org/officeDocument/2006/relationships/image" Target="../media/image5.png"/><Relationship Id="rId14" Type="http://schemas.microsoft.com/office/2007/relationships/diagramDrawing" Target="../diagrams/drawing1.xml"/></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5.xml"/><Relationship Id="rId7" Type="http://schemas.openxmlformats.org/officeDocument/2006/relationships/hyperlink" Target="https://creativecommons.org/licenses/by-nc-sa/3.0/" TargetMode="Externa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www.hcpl.net/content/power-attorney-and-designation-guardianship-senior-adults" TargetMode="External"/><Relationship Id="rId5" Type="http://schemas.openxmlformats.org/officeDocument/2006/relationships/image" Target="../media/image15.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6.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png"/><Relationship Id="rId12" Type="http://schemas.openxmlformats.org/officeDocument/2006/relationships/image" Target="../media/image6.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11" Type="http://schemas.openxmlformats.org/officeDocument/2006/relationships/hyperlink" Target="http://www.covermesongs.com/2016/09/cover-qa-whats-favorite-muppets-cover-song.html" TargetMode="External"/><Relationship Id="rId5" Type="http://schemas.openxmlformats.org/officeDocument/2006/relationships/image" Target="../media/image1.jpeg"/><Relationship Id="rId10" Type="http://schemas.openxmlformats.org/officeDocument/2006/relationships/image" Target="../media/image16.jpg"/><Relationship Id="rId4" Type="http://schemas.openxmlformats.org/officeDocument/2006/relationships/notesSlide" Target="../notesSlides/notesSlide14.xml"/><Relationship Id="rId9"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hyperlink" Target="https://communicationinhealth815.wordpress.com/2-typesstyles-of-communication/" TargetMode="Externa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hyperlink" Target="http://1.bp.blogspot.com/-u-R0WLwMCyI/U3mTg9SL8II/AAAAAAAAADE/HGk0_XEekoA/s1600/comm+styles+image.jpg" TargetMode="External"/><Relationship Id="rId5" Type="http://schemas.openxmlformats.org/officeDocument/2006/relationships/hyperlink" Target="http://caringforeldery.blogspot.com/2010/04/overcoming-communication-barriers-with.html" TargetMode="External"/><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s://www.peopleslawschool.ca/publications/when-im-64-benefits-seniors" TargetMode="External"/><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6.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s://betterhealthwhileaging.net/optimizing-chronic-conditions-healthy-aging-checklist-part-4/" TargetMode="External"/><Relationship Id="rId5" Type="http://schemas.openxmlformats.org/officeDocument/2006/relationships/image" Target="../media/image8.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s://pursuit.unimelb.edu.au/articles/why-we-should-worry-more-about-anxiety-in-older-adults" TargetMode="External"/><Relationship Id="rId5" Type="http://schemas.openxmlformats.org/officeDocument/2006/relationships/image" Target="../media/image9.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4.xml"/><Relationship Id="rId7" Type="http://schemas.openxmlformats.org/officeDocument/2006/relationships/image" Target="../media/image3.png"/><Relationship Id="rId12" Type="http://schemas.openxmlformats.org/officeDocument/2006/relationships/image" Target="../media/image6.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11" Type="http://schemas.openxmlformats.org/officeDocument/2006/relationships/hyperlink" Target="https://www.flickr.com/photos/cambodia4kidsorg/168560869" TargetMode="External"/><Relationship Id="rId5" Type="http://schemas.openxmlformats.org/officeDocument/2006/relationships/image" Target="../media/image1.jpeg"/><Relationship Id="rId10" Type="http://schemas.openxmlformats.org/officeDocument/2006/relationships/image" Target="../media/image10.jpg"/><Relationship Id="rId4" Type="http://schemas.openxmlformats.org/officeDocument/2006/relationships/notesSlide" Target="../notesSlides/notesSlide5.xml"/><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hyperlink" Target="https://www.flickr.com/photos/mcbeth/9741280/" TargetMode="External"/><Relationship Id="rId3" Type="http://schemas.openxmlformats.org/officeDocument/2006/relationships/slideLayout" Target="../slideLayouts/slideLayout2.xml"/><Relationship Id="rId7" Type="http://schemas.openxmlformats.org/officeDocument/2006/relationships/image" Target="../media/image11.jp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s://www.aafp.org/fpm/2006/0900/p73.html" TargetMode="External"/><Relationship Id="rId5" Type="http://schemas.openxmlformats.org/officeDocument/2006/relationships/image" Target="../media/image1.jpeg"/><Relationship Id="rId4" Type="http://schemas.openxmlformats.org/officeDocument/2006/relationships/notesSlide" Target="../notesSlides/notesSlide6.xml"/><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6.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https://betterhealthwhileaging.net/qa-rude-resistant-aging-parent/" TargetMode="External"/><Relationship Id="rId5" Type="http://schemas.openxmlformats.org/officeDocument/2006/relationships/image" Target="../media/image12.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5.xml"/><Relationship Id="rId7" Type="http://schemas.openxmlformats.org/officeDocument/2006/relationships/hyperlink" Target="https://creativecommons.org/licenses/by-nd/3.0/" TargetMode="Externa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s://www.flickr.com/photos/ibm_research_zurich/37312383196" TargetMode="External"/><Relationship Id="rId5" Type="http://schemas.openxmlformats.org/officeDocument/2006/relationships/image" Target="../media/image13.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5.xml"/><Relationship Id="rId7" Type="http://schemas.openxmlformats.org/officeDocument/2006/relationships/image" Target="../media/image3.png"/><Relationship Id="rId12" Type="http://schemas.openxmlformats.org/officeDocument/2006/relationships/image" Target="../media/image6.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11" Type="http://schemas.openxmlformats.org/officeDocument/2006/relationships/hyperlink" Target="https://loonylabs.org/2015/11/13/not-so-happy-old-age/" TargetMode="External"/><Relationship Id="rId5" Type="http://schemas.openxmlformats.org/officeDocument/2006/relationships/image" Target="../media/image1.jpeg"/><Relationship Id="rId10" Type="http://schemas.openxmlformats.org/officeDocument/2006/relationships/image" Target="../media/image14.jpg"/><Relationship Id="rId4" Type="http://schemas.openxmlformats.org/officeDocument/2006/relationships/notesSlide" Target="../notesSlides/notesSlide9.xml"/><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AA404-0945-4D54-949D-139300127B3A}"/>
              </a:ext>
            </a:extLst>
          </p:cNvPr>
          <p:cNvSpPr>
            <a:spLocks noGrp="1"/>
          </p:cNvSpPr>
          <p:nvPr>
            <p:ph type="ctrTitle"/>
          </p:nvPr>
        </p:nvSpPr>
        <p:spPr/>
        <p:txBody>
          <a:bodyPr/>
          <a:lstStyle/>
          <a:p>
            <a:pPr algn="ctr"/>
            <a:r>
              <a:rPr lang="en-US" b="1" dirty="0"/>
              <a:t>Communicating with Older Adults</a:t>
            </a:r>
          </a:p>
        </p:txBody>
      </p:sp>
      <p:sp>
        <p:nvSpPr>
          <p:cNvPr id="3" name="Subtitle 2">
            <a:extLst>
              <a:ext uri="{FF2B5EF4-FFF2-40B4-BE49-F238E27FC236}">
                <a16:creationId xmlns:a16="http://schemas.microsoft.com/office/drawing/2014/main" id="{617BF034-BD4E-4A43-959D-375C89D6B30B}"/>
              </a:ext>
            </a:extLst>
          </p:cNvPr>
          <p:cNvSpPr>
            <a:spLocks noGrp="1"/>
          </p:cNvSpPr>
          <p:nvPr>
            <p:ph type="subTitle" idx="1"/>
          </p:nvPr>
        </p:nvSpPr>
        <p:spPr>
          <a:xfrm>
            <a:off x="1154955" y="4777380"/>
            <a:ext cx="8825658" cy="1296042"/>
          </a:xfrm>
        </p:spPr>
        <p:txBody>
          <a:bodyPr/>
          <a:lstStyle/>
          <a:p>
            <a:pPr algn="ctr"/>
            <a:r>
              <a:rPr lang="en-US" b="1" dirty="0"/>
              <a:t>A RAFT presentation </a:t>
            </a:r>
          </a:p>
        </p:txBody>
      </p:sp>
      <p:pic>
        <p:nvPicPr>
          <p:cNvPr id="4" name="Audio 3">
            <a:hlinkClick r:id="" action="ppaction://media"/>
            <a:extLst>
              <a:ext uri="{FF2B5EF4-FFF2-40B4-BE49-F238E27FC236}">
                <a16:creationId xmlns:a16="http://schemas.microsoft.com/office/drawing/2014/main" id="{6B7D202A-CA5B-48ED-92D2-EAA82EE2E49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42425162"/>
      </p:ext>
    </p:extLst>
  </p:cSld>
  <p:clrMapOvr>
    <a:masterClrMapping/>
  </p:clrMapOvr>
  <mc:AlternateContent xmlns:mc="http://schemas.openxmlformats.org/markup-compatibility/2006">
    <mc:Choice xmlns:p14="http://schemas.microsoft.com/office/powerpoint/2010/main" Requires="p14">
      <p:transition spd="slow" p14:dur="2000" advTm="19537"/>
    </mc:Choice>
    <mc:Fallback>
      <p:transition spd="slow" advTm="195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39" name="Picture 9">
            <a:extLst>
              <a:ext uri="{FF2B5EF4-FFF2-40B4-BE49-F238E27FC236}">
                <a16:creationId xmlns:a16="http://schemas.microsoft.com/office/drawing/2014/main" id="{F1B8F9CB-890B-4CB8-B503-188A763E2FC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40" name="Picture 11">
            <a:extLst>
              <a:ext uri="{FF2B5EF4-FFF2-40B4-BE49-F238E27FC236}">
                <a16:creationId xmlns:a16="http://schemas.microsoft.com/office/drawing/2014/main" id="{AA632AB4-3837-4FD0-8B62-0A18B573F4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41" name="Oval 13">
            <a:extLst>
              <a:ext uri="{FF2B5EF4-FFF2-40B4-BE49-F238E27FC236}">
                <a16:creationId xmlns:a16="http://schemas.microsoft.com/office/drawing/2014/main" id="{C393B4A7-6ABF-423D-A762-3CDB4897A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42" name="Picture 15">
            <a:extLst>
              <a:ext uri="{FF2B5EF4-FFF2-40B4-BE49-F238E27FC236}">
                <a16:creationId xmlns:a16="http://schemas.microsoft.com/office/drawing/2014/main" id="{9CD2319A-6FA9-4EFB-9EDF-7304467425E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8">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43" name="Picture 17">
            <a:extLst>
              <a:ext uri="{FF2B5EF4-FFF2-40B4-BE49-F238E27FC236}">
                <a16:creationId xmlns:a16="http://schemas.microsoft.com/office/drawing/2014/main" id="{D1692A93-3514-4486-8B67-CCA4E0259BC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9">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44" name="Rectangle 19">
            <a:extLst>
              <a:ext uri="{FF2B5EF4-FFF2-40B4-BE49-F238E27FC236}">
                <a16:creationId xmlns:a16="http://schemas.microsoft.com/office/drawing/2014/main" id="{01AD250C-F2EA-449F-9B14-DF5BB674C5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9C54686E-67DD-4F8A-857D-B96AE76A8A04}"/>
              </a:ext>
            </a:extLst>
          </p:cNvPr>
          <p:cNvSpPr>
            <a:spLocks noGrp="1"/>
          </p:cNvSpPr>
          <p:nvPr>
            <p:ph type="title"/>
          </p:nvPr>
        </p:nvSpPr>
        <p:spPr>
          <a:xfrm>
            <a:off x="646111" y="452718"/>
            <a:ext cx="9404723" cy="1400530"/>
          </a:xfrm>
        </p:spPr>
        <p:txBody>
          <a:bodyPr vert="horz" lIns="91440" tIns="45720" rIns="91440" bIns="45720" rtlCol="0" anchor="t">
            <a:normAutofit fontScale="90000"/>
          </a:bodyPr>
          <a:lstStyle/>
          <a:p>
            <a:pPr>
              <a:lnSpc>
                <a:spcPct val="90000"/>
              </a:lnSpc>
            </a:pPr>
            <a:r>
              <a:rPr lang="en-US" sz="4400" b="1" dirty="0"/>
              <a:t>Communication issues for people with Alzheimer’s can include:</a:t>
            </a:r>
            <a:br>
              <a:rPr lang="en-US" sz="2900" dirty="0"/>
            </a:br>
            <a:endParaRPr lang="en-US" sz="2900" dirty="0"/>
          </a:p>
        </p:txBody>
      </p:sp>
      <p:graphicFrame>
        <p:nvGraphicFramePr>
          <p:cNvPr id="45" name="Content Placeholder 3">
            <a:extLst>
              <a:ext uri="{FF2B5EF4-FFF2-40B4-BE49-F238E27FC236}">
                <a16:creationId xmlns:a16="http://schemas.microsoft.com/office/drawing/2014/main" id="{6DF40267-8A58-4457-8FC8-9363061F25D2}"/>
              </a:ext>
            </a:extLst>
          </p:cNvPr>
          <p:cNvGraphicFramePr>
            <a:graphicFrameLocks noGrp="1"/>
          </p:cNvGraphicFramePr>
          <p:nvPr>
            <p:ph sz="half" idx="2"/>
            <p:extLst>
              <p:ext uri="{D42A27DB-BD31-4B8C-83A1-F6EECF244321}">
                <p14:modId xmlns:p14="http://schemas.microsoft.com/office/powerpoint/2010/main" val="2661674116"/>
              </p:ext>
            </p:extLst>
          </p:nvPr>
        </p:nvGraphicFramePr>
        <p:xfrm>
          <a:off x="646111" y="2237362"/>
          <a:ext cx="9404352" cy="4046706"/>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6" name="Audio 5">
            <a:hlinkClick r:id="" action="ppaction://media"/>
            <a:extLst>
              <a:ext uri="{FF2B5EF4-FFF2-40B4-BE49-F238E27FC236}">
                <a16:creationId xmlns:a16="http://schemas.microsoft.com/office/drawing/2014/main" id="{CF120198-7C10-4368-ACFD-B8D63F83426E}"/>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7239324"/>
      </p:ext>
    </p:extLst>
  </p:cSld>
  <p:clrMapOvr>
    <a:masterClrMapping/>
  </p:clrMapOvr>
  <mc:AlternateContent xmlns:mc="http://schemas.openxmlformats.org/markup-compatibility/2006">
    <mc:Choice xmlns:p14="http://schemas.microsoft.com/office/powerpoint/2010/main" Requires="p14">
      <p:transition spd="slow" p14:dur="2000" advTm="133565"/>
    </mc:Choice>
    <mc:Fallback>
      <p:transition spd="slow" advTm="1335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67EB1-52F3-4EF8-A8E6-118D7C2416A8}"/>
              </a:ext>
            </a:extLst>
          </p:cNvPr>
          <p:cNvSpPr>
            <a:spLocks noGrp="1"/>
          </p:cNvSpPr>
          <p:nvPr>
            <p:ph type="title"/>
          </p:nvPr>
        </p:nvSpPr>
        <p:spPr/>
        <p:txBody>
          <a:bodyPr/>
          <a:lstStyle/>
          <a:p>
            <a:r>
              <a:rPr lang="en-US" b="1" cap="all" dirty="0"/>
              <a:t>10 TIPS FOR EFFECTIVE COMMUNICATION </a:t>
            </a:r>
            <a:br>
              <a:rPr lang="en-US" dirty="0"/>
            </a:br>
            <a:endParaRPr lang="en-US" dirty="0"/>
          </a:p>
        </p:txBody>
      </p:sp>
      <p:sp>
        <p:nvSpPr>
          <p:cNvPr id="4" name="Content Placeholder 3">
            <a:extLst>
              <a:ext uri="{FF2B5EF4-FFF2-40B4-BE49-F238E27FC236}">
                <a16:creationId xmlns:a16="http://schemas.microsoft.com/office/drawing/2014/main" id="{733AF38E-F5B9-4E77-BFE9-0FD643995FEB}"/>
              </a:ext>
            </a:extLst>
          </p:cNvPr>
          <p:cNvSpPr>
            <a:spLocks noGrp="1"/>
          </p:cNvSpPr>
          <p:nvPr>
            <p:ph sz="half" idx="2"/>
          </p:nvPr>
        </p:nvSpPr>
        <p:spPr>
          <a:xfrm>
            <a:off x="522453" y="2337972"/>
            <a:ext cx="5699928" cy="3741738"/>
          </a:xfrm>
        </p:spPr>
        <p:txBody>
          <a:bodyPr>
            <a:normAutofit/>
          </a:bodyPr>
          <a:lstStyle/>
          <a:p>
            <a:pPr fontAlgn="base"/>
            <a:r>
              <a:rPr lang="en-US" dirty="0"/>
              <a:t>Effectively communicating with older adults will be different in each stage.</a:t>
            </a:r>
          </a:p>
          <a:p>
            <a:pPr fontAlgn="base"/>
            <a:r>
              <a:rPr lang="en-US" dirty="0"/>
              <a:t> Alzheimer’s can affect each person differently, assumptions cannot be made about the communication abilities of each individual with the disease.</a:t>
            </a:r>
          </a:p>
          <a:p>
            <a:pPr marL="0" indent="0" fontAlgn="base">
              <a:buNone/>
            </a:pPr>
            <a:endParaRPr lang="en-US" dirty="0"/>
          </a:p>
          <a:p>
            <a:pPr fontAlgn="base"/>
            <a:r>
              <a:rPr lang="en-US" dirty="0"/>
              <a:t>These tips can help caregivers, friends, and family communicate more effectively with loved ones.</a:t>
            </a:r>
          </a:p>
          <a:p>
            <a:endParaRPr lang="en-US" dirty="0"/>
          </a:p>
        </p:txBody>
      </p:sp>
      <p:pic>
        <p:nvPicPr>
          <p:cNvPr id="5" name="Picture 4">
            <a:extLst>
              <a:ext uri="{FF2B5EF4-FFF2-40B4-BE49-F238E27FC236}">
                <a16:creationId xmlns:a16="http://schemas.microsoft.com/office/drawing/2014/main" id="{386D952E-EEEB-4322-9D58-E46C24817C6D}"/>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6632980" y="1853248"/>
            <a:ext cx="5208094" cy="4226462"/>
          </a:xfrm>
          <a:prstGeom prst="rect">
            <a:avLst/>
          </a:prstGeom>
        </p:spPr>
      </p:pic>
      <p:sp>
        <p:nvSpPr>
          <p:cNvPr id="6" name="TextBox 5">
            <a:extLst>
              <a:ext uri="{FF2B5EF4-FFF2-40B4-BE49-F238E27FC236}">
                <a16:creationId xmlns:a16="http://schemas.microsoft.com/office/drawing/2014/main" id="{C7DADCD2-596D-4E7A-A386-3C7BA7035B61}"/>
              </a:ext>
            </a:extLst>
          </p:cNvPr>
          <p:cNvSpPr txBox="1"/>
          <p:nvPr/>
        </p:nvSpPr>
        <p:spPr>
          <a:xfrm>
            <a:off x="9981909" y="6610187"/>
            <a:ext cx="1882988" cy="369332"/>
          </a:xfrm>
          <a:prstGeom prst="rect">
            <a:avLst/>
          </a:prstGeom>
          <a:noFill/>
        </p:spPr>
        <p:txBody>
          <a:bodyPr wrap="square" rtlCol="0">
            <a:spAutoFit/>
          </a:bodyPr>
          <a:lstStyle/>
          <a:p>
            <a:r>
              <a:rPr lang="en-US" sz="900">
                <a:hlinkClick r:id="rId6" tooltip="http://www.hcpl.net/content/power-attorney-and-designation-guardianship-senior-adults"/>
              </a:rPr>
              <a:t>This Photo</a:t>
            </a:r>
            <a:r>
              <a:rPr lang="en-US" sz="900"/>
              <a:t> by Unknown Author is licensed under </a:t>
            </a:r>
            <a:r>
              <a:rPr lang="en-US" sz="900">
                <a:hlinkClick r:id="rId7" tooltip="https://creativecommons.org/licenses/by-nc-sa/3.0/"/>
              </a:rPr>
              <a:t>CC BY-SA-NC</a:t>
            </a:r>
            <a:endParaRPr lang="en-US" sz="900"/>
          </a:p>
        </p:txBody>
      </p:sp>
      <p:pic>
        <p:nvPicPr>
          <p:cNvPr id="9" name="Audio 8">
            <a:hlinkClick r:id="" action="ppaction://media"/>
            <a:extLst>
              <a:ext uri="{FF2B5EF4-FFF2-40B4-BE49-F238E27FC236}">
                <a16:creationId xmlns:a16="http://schemas.microsoft.com/office/drawing/2014/main" id="{015CE3CC-4ACD-4D1C-BAF9-EB1A6420B7B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38362290"/>
      </p:ext>
    </p:extLst>
  </p:cSld>
  <p:clrMapOvr>
    <a:masterClrMapping/>
  </p:clrMapOvr>
  <mc:AlternateContent xmlns:mc="http://schemas.openxmlformats.org/markup-compatibility/2006">
    <mc:Choice xmlns:p14="http://schemas.microsoft.com/office/powerpoint/2010/main" Requires="p14">
      <p:transition spd="slow" p14:dur="2000" advTm="34566"/>
    </mc:Choice>
    <mc:Fallback>
      <p:transition spd="slow" advTm="345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798A18EA-CEB9-4CCD-BC7C-875081C42169}"/>
              </a:ext>
            </a:extLst>
          </p:cNvPr>
          <p:cNvSpPr>
            <a:spLocks noGrp="1"/>
          </p:cNvSpPr>
          <p:nvPr>
            <p:ph sz="half" idx="2"/>
          </p:nvPr>
        </p:nvSpPr>
        <p:spPr>
          <a:xfrm>
            <a:off x="735320" y="1862254"/>
            <a:ext cx="9412288" cy="5319131"/>
          </a:xfrm>
        </p:spPr>
        <p:txBody>
          <a:bodyPr>
            <a:normAutofit/>
          </a:bodyPr>
          <a:lstStyle/>
          <a:p>
            <a:pPr marL="0" indent="0" fontAlgn="base">
              <a:buNone/>
            </a:pPr>
            <a:r>
              <a:rPr lang="en-US" b="1" cap="all" dirty="0"/>
              <a:t>1. DON’T BE AFRAID TO LAUGH</a:t>
            </a:r>
            <a:r>
              <a:rPr lang="en-US" cap="all" dirty="0"/>
              <a:t> </a:t>
            </a:r>
          </a:p>
          <a:p>
            <a:pPr fontAlgn="base"/>
            <a:endParaRPr lang="en-US" dirty="0"/>
          </a:p>
          <a:p>
            <a:pPr marL="0" indent="0" fontAlgn="base">
              <a:buNone/>
            </a:pPr>
            <a:r>
              <a:rPr lang="en-US" b="1" cap="all" dirty="0"/>
              <a:t>2. UNDERSTAND THAT NOT ALL COMMUNICATION NEEDS TO BE VERBAL</a:t>
            </a:r>
          </a:p>
          <a:p>
            <a:pPr fontAlgn="base"/>
            <a:endParaRPr lang="en-US" b="1" dirty="0"/>
          </a:p>
          <a:p>
            <a:pPr marL="0" indent="0" fontAlgn="base">
              <a:buNone/>
            </a:pPr>
            <a:r>
              <a:rPr lang="en-US" b="1" cap="all" dirty="0"/>
              <a:t>3. DON’T PULL AWAY</a:t>
            </a:r>
          </a:p>
          <a:p>
            <a:pPr fontAlgn="base"/>
            <a:endParaRPr lang="en-US" b="1" dirty="0"/>
          </a:p>
          <a:p>
            <a:pPr marL="0" indent="0" fontAlgn="base">
              <a:buNone/>
            </a:pPr>
            <a:r>
              <a:rPr lang="en-US" b="1" cap="all" dirty="0"/>
              <a:t>4. AVOID ARGUING, CRITICIZING, OR CORRECTING</a:t>
            </a:r>
            <a:r>
              <a:rPr lang="en-US" cap="all" dirty="0"/>
              <a:t> </a:t>
            </a:r>
          </a:p>
          <a:p>
            <a:pPr fontAlgn="base"/>
            <a:endParaRPr lang="en-US" b="1" cap="all" dirty="0"/>
          </a:p>
          <a:p>
            <a:pPr marL="0" indent="0" fontAlgn="base">
              <a:buNone/>
            </a:pPr>
            <a:r>
              <a:rPr lang="en-US" b="1" cap="all" dirty="0"/>
              <a:t>5. AVOID OPEN-ENDED QUESTIONS </a:t>
            </a:r>
          </a:p>
          <a:p>
            <a:pPr fontAlgn="base"/>
            <a:endParaRPr lang="en-US" b="1" dirty="0"/>
          </a:p>
          <a:p>
            <a:endParaRPr lang="en-US" dirty="0"/>
          </a:p>
        </p:txBody>
      </p:sp>
      <p:sp>
        <p:nvSpPr>
          <p:cNvPr id="9" name="Title 1">
            <a:extLst>
              <a:ext uri="{FF2B5EF4-FFF2-40B4-BE49-F238E27FC236}">
                <a16:creationId xmlns:a16="http://schemas.microsoft.com/office/drawing/2014/main" id="{E46DACDC-FC95-49A7-8784-DAF50D94F1D8}"/>
              </a:ext>
            </a:extLst>
          </p:cNvPr>
          <p:cNvSpPr>
            <a:spLocks noGrp="1"/>
          </p:cNvSpPr>
          <p:nvPr>
            <p:ph type="title"/>
          </p:nvPr>
        </p:nvSpPr>
        <p:spPr>
          <a:xfrm>
            <a:off x="646111" y="452718"/>
            <a:ext cx="9404723" cy="1071282"/>
          </a:xfrm>
        </p:spPr>
        <p:txBody>
          <a:bodyPr/>
          <a:lstStyle/>
          <a:p>
            <a:r>
              <a:rPr lang="en-US" b="1" cap="all" dirty="0"/>
              <a:t>10 TIPS (cont.)</a:t>
            </a:r>
            <a:br>
              <a:rPr lang="en-US" dirty="0"/>
            </a:br>
            <a:endParaRPr lang="en-US" dirty="0"/>
          </a:p>
        </p:txBody>
      </p:sp>
      <p:pic>
        <p:nvPicPr>
          <p:cNvPr id="6" name="Audio 5">
            <a:hlinkClick r:id="" action="ppaction://media"/>
            <a:extLst>
              <a:ext uri="{FF2B5EF4-FFF2-40B4-BE49-F238E27FC236}">
                <a16:creationId xmlns:a16="http://schemas.microsoft.com/office/drawing/2014/main" id="{D410CCC4-3D4B-4288-81C0-E9C8907804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0057355"/>
      </p:ext>
    </p:extLst>
  </p:cSld>
  <p:clrMapOvr>
    <a:masterClrMapping/>
  </p:clrMapOvr>
  <mc:AlternateContent xmlns:mc="http://schemas.openxmlformats.org/markup-compatibility/2006">
    <mc:Choice xmlns:p14="http://schemas.microsoft.com/office/powerpoint/2010/main" Requires="p14">
      <p:transition spd="slow" p14:dur="2000" advTm="72385"/>
    </mc:Choice>
    <mc:Fallback>
      <p:transition spd="slow" advTm="72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36C30-8191-4230-A162-0CB337819DBF}"/>
              </a:ext>
            </a:extLst>
          </p:cNvPr>
          <p:cNvSpPr>
            <a:spLocks noGrp="1"/>
          </p:cNvSpPr>
          <p:nvPr>
            <p:ph type="title"/>
          </p:nvPr>
        </p:nvSpPr>
        <p:spPr>
          <a:xfrm>
            <a:off x="646111" y="452718"/>
            <a:ext cx="9404723" cy="1263193"/>
          </a:xfrm>
        </p:spPr>
        <p:txBody>
          <a:bodyPr/>
          <a:lstStyle/>
          <a:p>
            <a:r>
              <a:rPr lang="en-US" b="1" cap="all" dirty="0"/>
              <a:t>10 TIPS (cont.)</a:t>
            </a:r>
            <a:endParaRPr lang="en-US" dirty="0"/>
          </a:p>
        </p:txBody>
      </p:sp>
      <p:sp>
        <p:nvSpPr>
          <p:cNvPr id="3" name="Content Placeholder 2">
            <a:extLst>
              <a:ext uri="{FF2B5EF4-FFF2-40B4-BE49-F238E27FC236}">
                <a16:creationId xmlns:a16="http://schemas.microsoft.com/office/drawing/2014/main" id="{9D5A1ACE-1C48-47EB-B589-3AD3F55EB645}"/>
              </a:ext>
            </a:extLst>
          </p:cNvPr>
          <p:cNvSpPr>
            <a:spLocks noGrp="1"/>
          </p:cNvSpPr>
          <p:nvPr>
            <p:ph idx="1"/>
          </p:nvPr>
        </p:nvSpPr>
        <p:spPr>
          <a:xfrm>
            <a:off x="541868" y="2052918"/>
            <a:ext cx="9482665" cy="4195481"/>
          </a:xfrm>
        </p:spPr>
        <p:txBody>
          <a:bodyPr>
            <a:normAutofit fontScale="92500" lnSpcReduction="20000"/>
          </a:bodyPr>
          <a:lstStyle/>
          <a:p>
            <a:pPr marL="0" indent="0" fontAlgn="base">
              <a:buNone/>
            </a:pPr>
            <a:r>
              <a:rPr lang="en-US" b="1" cap="all" dirty="0"/>
              <a:t>6. SPEAK SLOWLY AND CLEARLY, AVOIDING MULTI-STEP INSTRUCTIONS</a:t>
            </a:r>
          </a:p>
          <a:p>
            <a:pPr fontAlgn="base"/>
            <a:endParaRPr lang="en-US" b="1" cap="all" dirty="0"/>
          </a:p>
          <a:p>
            <a:pPr marL="0" indent="0" fontAlgn="base">
              <a:buNone/>
            </a:pPr>
            <a:r>
              <a:rPr lang="en-US" b="1" cap="all" dirty="0"/>
              <a:t>7. MAINTAIN EYE CONTACT</a:t>
            </a:r>
          </a:p>
          <a:p>
            <a:pPr fontAlgn="base"/>
            <a:endParaRPr lang="en-US" b="1" cap="all" dirty="0"/>
          </a:p>
          <a:p>
            <a:pPr marL="0" indent="0" fontAlgn="base">
              <a:buNone/>
            </a:pPr>
            <a:r>
              <a:rPr lang="en-US" b="1" cap="all" dirty="0"/>
              <a:t>8. HAVE ONE-ON-ONE CONVERSATIONS IN QUIET PLACES WITH MINIMAL DISTRACTIONS</a:t>
            </a:r>
            <a:endParaRPr lang="en-US" b="1" dirty="0"/>
          </a:p>
          <a:p>
            <a:pPr fontAlgn="base"/>
            <a:endParaRPr lang="en-US" dirty="0"/>
          </a:p>
          <a:p>
            <a:pPr marL="0" indent="0" fontAlgn="base">
              <a:buNone/>
            </a:pPr>
            <a:r>
              <a:rPr lang="en-US" b="1" cap="all" dirty="0"/>
              <a:t>9. APPROACH THE PERSON WITH DEMENTIA FROM THE FRONT AND INTRODUCE YOURSELF</a:t>
            </a:r>
            <a:r>
              <a:rPr lang="en-US" cap="all" dirty="0"/>
              <a:t> </a:t>
            </a:r>
          </a:p>
          <a:p>
            <a:pPr fontAlgn="base"/>
            <a:endParaRPr lang="en-US" dirty="0"/>
          </a:p>
          <a:p>
            <a:pPr marL="0" indent="0" fontAlgn="base">
              <a:buNone/>
            </a:pPr>
            <a:r>
              <a:rPr lang="en-US" b="1" cap="all" dirty="0"/>
              <a:t>10. KNOW THAT YOU PLAY AN IMPORTANT ROLE IN YOUR LOVED ONE’S WELL-BEING</a:t>
            </a:r>
            <a:endParaRPr lang="en-US" b="1" dirty="0"/>
          </a:p>
          <a:p>
            <a:endParaRPr lang="en-US" dirty="0"/>
          </a:p>
        </p:txBody>
      </p:sp>
      <p:pic>
        <p:nvPicPr>
          <p:cNvPr id="7" name="Audio 6">
            <a:hlinkClick r:id="" action="ppaction://media"/>
            <a:extLst>
              <a:ext uri="{FF2B5EF4-FFF2-40B4-BE49-F238E27FC236}">
                <a16:creationId xmlns:a16="http://schemas.microsoft.com/office/drawing/2014/main" id="{313F2911-B9BE-44D1-A57B-AC587166CE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854169"/>
      </p:ext>
    </p:extLst>
  </p:cSld>
  <p:clrMapOvr>
    <a:masterClrMapping/>
  </p:clrMapOvr>
  <mc:AlternateContent xmlns:mc="http://schemas.openxmlformats.org/markup-compatibility/2006">
    <mc:Choice xmlns:p14="http://schemas.microsoft.com/office/powerpoint/2010/main" Requires="p14">
      <p:transition spd="slow" p14:dur="2000" advTm="85119"/>
    </mc:Choice>
    <mc:Fallback>
      <p:transition spd="slow" advTm="85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3" name="Picture 12">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5" name="Oval 14">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7" name="Picture 16">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8">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9" name="Picture 18">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9">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1" name="Rectangle 20">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5" name="Content Placeholder 4">
            <a:extLst>
              <a:ext uri="{FF2B5EF4-FFF2-40B4-BE49-F238E27FC236}">
                <a16:creationId xmlns:a16="http://schemas.microsoft.com/office/drawing/2014/main" id="{71AAB715-6750-4E9A-93E9-AA0C17C66283}"/>
              </a:ext>
            </a:extLst>
          </p:cNvPr>
          <p:cNvPicPr>
            <a:picLocks noGrp="1" noChangeAspect="1"/>
          </p:cNvPicPr>
          <p:nvPr>
            <p:ph idx="1"/>
          </p:nvPr>
        </p:nvPicPr>
        <p:blipFill rotWithShape="1">
          <a:blip r:embed="rId10">
            <a:extLst>
              <a:ext uri="{837473B0-CC2E-450A-ABE3-18F120FF3D39}">
                <a1611:picAttrSrcUrl xmlns:a1611="http://schemas.microsoft.com/office/drawing/2016/11/main" r:id="rId11"/>
              </a:ext>
            </a:extLst>
          </a:blip>
          <a:srcRect t="1958" r="-1" b="-1"/>
          <a:stretch/>
        </p:blipFill>
        <p:spPr>
          <a:xfrm>
            <a:off x="1" y="-5"/>
            <a:ext cx="12191695" cy="5020241"/>
          </a:xfrm>
          <a:custGeom>
            <a:avLst/>
            <a:gdLst/>
            <a:ahLst/>
            <a:cxnLst/>
            <a:rect l="l" t="t" r="r" b="b"/>
            <a:pathLst>
              <a:path w="12191695" h="5020241">
                <a:moveTo>
                  <a:pt x="0" y="0"/>
                </a:moveTo>
                <a:lnTo>
                  <a:pt x="12191695" y="0"/>
                </a:lnTo>
                <a:lnTo>
                  <a:pt x="12191695" y="4057991"/>
                </a:lnTo>
                <a:lnTo>
                  <a:pt x="11914945" y="4110187"/>
                </a:lnTo>
                <a:lnTo>
                  <a:pt x="11639412" y="4159931"/>
                </a:lnTo>
                <a:lnTo>
                  <a:pt x="11362661" y="4208624"/>
                </a:lnTo>
                <a:lnTo>
                  <a:pt x="11084690" y="4250310"/>
                </a:lnTo>
                <a:lnTo>
                  <a:pt x="10807939" y="4292347"/>
                </a:lnTo>
                <a:lnTo>
                  <a:pt x="10529968" y="4331582"/>
                </a:lnTo>
                <a:lnTo>
                  <a:pt x="10255655" y="4365211"/>
                </a:lnTo>
                <a:lnTo>
                  <a:pt x="9977684" y="4397089"/>
                </a:lnTo>
                <a:lnTo>
                  <a:pt x="9700933" y="4426165"/>
                </a:lnTo>
                <a:lnTo>
                  <a:pt x="9429058" y="4451387"/>
                </a:lnTo>
                <a:lnTo>
                  <a:pt x="9153526" y="4476609"/>
                </a:lnTo>
                <a:lnTo>
                  <a:pt x="8881651" y="4497628"/>
                </a:lnTo>
                <a:lnTo>
                  <a:pt x="8609776" y="4514092"/>
                </a:lnTo>
                <a:lnTo>
                  <a:pt x="8339121" y="4531258"/>
                </a:lnTo>
                <a:lnTo>
                  <a:pt x="8070903" y="4545620"/>
                </a:lnTo>
                <a:lnTo>
                  <a:pt x="7805124" y="4555779"/>
                </a:lnTo>
                <a:lnTo>
                  <a:pt x="7539345" y="4564537"/>
                </a:lnTo>
                <a:lnTo>
                  <a:pt x="7276005" y="4572944"/>
                </a:lnTo>
                <a:lnTo>
                  <a:pt x="7016322" y="4576798"/>
                </a:lnTo>
                <a:lnTo>
                  <a:pt x="6756639" y="4581001"/>
                </a:lnTo>
                <a:lnTo>
                  <a:pt x="6500613" y="4583103"/>
                </a:lnTo>
                <a:lnTo>
                  <a:pt x="6247026" y="4581001"/>
                </a:lnTo>
                <a:lnTo>
                  <a:pt x="5995877" y="4581001"/>
                </a:lnTo>
                <a:lnTo>
                  <a:pt x="5747167" y="4576798"/>
                </a:lnTo>
                <a:lnTo>
                  <a:pt x="5503333" y="4570492"/>
                </a:lnTo>
                <a:lnTo>
                  <a:pt x="5261938" y="4564537"/>
                </a:lnTo>
                <a:lnTo>
                  <a:pt x="5025418" y="4557881"/>
                </a:lnTo>
                <a:lnTo>
                  <a:pt x="4790118" y="4547722"/>
                </a:lnTo>
                <a:lnTo>
                  <a:pt x="4558477" y="4536862"/>
                </a:lnTo>
                <a:lnTo>
                  <a:pt x="4331710" y="4527054"/>
                </a:lnTo>
                <a:lnTo>
                  <a:pt x="3889152" y="4499379"/>
                </a:lnTo>
                <a:lnTo>
                  <a:pt x="3464881" y="4469954"/>
                </a:lnTo>
                <a:lnTo>
                  <a:pt x="3057678" y="4439126"/>
                </a:lnTo>
                <a:lnTo>
                  <a:pt x="2672421" y="4405147"/>
                </a:lnTo>
                <a:lnTo>
                  <a:pt x="2304232" y="4369765"/>
                </a:lnTo>
                <a:lnTo>
                  <a:pt x="1962864" y="4331582"/>
                </a:lnTo>
                <a:lnTo>
                  <a:pt x="1642223" y="4294099"/>
                </a:lnTo>
                <a:lnTo>
                  <a:pt x="1347183" y="4256616"/>
                </a:lnTo>
                <a:lnTo>
                  <a:pt x="1076528" y="4221235"/>
                </a:lnTo>
                <a:lnTo>
                  <a:pt x="836351" y="4187605"/>
                </a:lnTo>
                <a:lnTo>
                  <a:pt x="619339" y="4155727"/>
                </a:lnTo>
                <a:lnTo>
                  <a:pt x="436464" y="4129104"/>
                </a:lnTo>
                <a:lnTo>
                  <a:pt x="282848" y="4103881"/>
                </a:lnTo>
                <a:lnTo>
                  <a:pt x="71932" y="4067800"/>
                </a:lnTo>
                <a:lnTo>
                  <a:pt x="1" y="4055539"/>
                </a:lnTo>
                <a:lnTo>
                  <a:pt x="1" y="5020241"/>
                </a:lnTo>
                <a:lnTo>
                  <a:pt x="0" y="5020241"/>
                </a:lnTo>
                <a:close/>
              </a:path>
            </a:pathLst>
          </a:custGeom>
        </p:spPr>
      </p:pic>
      <p:sp>
        <p:nvSpPr>
          <p:cNvPr id="23"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3753695"/>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2">
              <a:alpha val="40000"/>
            </a:schemeClr>
          </a:solidFill>
          <a:ln>
            <a:noFill/>
          </a:ln>
        </p:spPr>
        <p:txBody>
          <a:bodyPr rtlCol="0" anchor="ctr"/>
          <a:lstStyle/>
          <a:p>
            <a:pPr algn="ctr"/>
            <a:endParaRPr lang="en-US">
              <a:solidFill>
                <a:schemeClr val="tx1"/>
              </a:solidFill>
            </a:endParaRPr>
          </a:p>
        </p:txBody>
      </p:sp>
      <p:sp>
        <p:nvSpPr>
          <p:cNvPr id="25" name="Freeform: Shape 24">
            <a:extLst>
              <a:ext uri="{FF2B5EF4-FFF2-40B4-BE49-F238E27FC236}">
                <a16:creationId xmlns:a16="http://schemas.microsoft.com/office/drawing/2014/main" id="{D36F3EEA-55D4-4677-80E7-92D00B8F3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12192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4" name="Audio 3">
            <a:hlinkClick r:id="" action="ppaction://media"/>
            <a:extLst>
              <a:ext uri="{FF2B5EF4-FFF2-40B4-BE49-F238E27FC236}">
                <a16:creationId xmlns:a16="http://schemas.microsoft.com/office/drawing/2014/main" id="{DC7D1D67-264E-4A98-9070-A243AF88A37F}"/>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39335531"/>
      </p:ext>
    </p:extLst>
  </p:cSld>
  <p:clrMapOvr>
    <a:masterClrMapping/>
  </p:clrMapOvr>
  <mc:AlternateContent xmlns:mc="http://schemas.openxmlformats.org/markup-compatibility/2006">
    <mc:Choice xmlns:p14="http://schemas.microsoft.com/office/powerpoint/2010/main" Requires="p14">
      <p:transition spd="slow" p14:dur="2000" advTm="21692"/>
    </mc:Choice>
    <mc:Fallback>
      <p:transition spd="slow" advTm="216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398B7-48AD-4F6E-9028-A066A5ACCBEA}"/>
              </a:ext>
            </a:extLst>
          </p:cNvPr>
          <p:cNvSpPr>
            <a:spLocks noGrp="1"/>
          </p:cNvSpPr>
          <p:nvPr>
            <p:ph type="title"/>
          </p:nvPr>
        </p:nvSpPr>
        <p:spPr/>
        <p:txBody>
          <a:bodyPr/>
          <a:lstStyle/>
          <a:p>
            <a:r>
              <a:rPr lang="en-US" b="1" dirty="0"/>
              <a:t>References</a:t>
            </a:r>
          </a:p>
        </p:txBody>
      </p:sp>
      <p:sp>
        <p:nvSpPr>
          <p:cNvPr id="3" name="Content Placeholder 2">
            <a:extLst>
              <a:ext uri="{FF2B5EF4-FFF2-40B4-BE49-F238E27FC236}">
                <a16:creationId xmlns:a16="http://schemas.microsoft.com/office/drawing/2014/main" id="{DEB5AB64-F625-44EA-A48A-86A64FE2346B}"/>
              </a:ext>
            </a:extLst>
          </p:cNvPr>
          <p:cNvSpPr>
            <a:spLocks noGrp="1"/>
          </p:cNvSpPr>
          <p:nvPr>
            <p:ph idx="1"/>
          </p:nvPr>
        </p:nvSpPr>
        <p:spPr/>
        <p:txBody>
          <a:bodyPr/>
          <a:lstStyle/>
          <a:p>
            <a:r>
              <a:rPr lang="en-US" dirty="0">
                <a:hlinkClick r:id="rId5"/>
              </a:rPr>
              <a:t>http://caringforeldery.blogspot.com/2010/04/overcoming-communication-barriers-with.html</a:t>
            </a:r>
            <a:endParaRPr lang="en-US" dirty="0"/>
          </a:p>
          <a:p>
            <a:r>
              <a:rPr lang="en-US" dirty="0"/>
              <a:t>- Google,. (2016). </a:t>
            </a:r>
            <a:r>
              <a:rPr lang="en-US" i="1" dirty="0"/>
              <a:t>4 Communication Styles</a:t>
            </a:r>
            <a:r>
              <a:rPr lang="en-US" dirty="0"/>
              <a:t>. Retrieved from </a:t>
            </a:r>
            <a:r>
              <a:rPr lang="en-US" dirty="0">
                <a:hlinkClick r:id="rId6"/>
              </a:rPr>
              <a:t>http://1.bp.blogspot.com/-u-R0WLwMCyI/U3mTg9SL8II/AAAAAAAAADE/HGk0_XEekoA/s1600/comm+styles+image.jpg</a:t>
            </a:r>
            <a:endParaRPr lang="en-US" dirty="0"/>
          </a:p>
          <a:p>
            <a:r>
              <a:rPr lang="en-US" dirty="0">
                <a:hlinkClick r:id="rId7"/>
              </a:rPr>
              <a:t>https://communicationinhealth815.wordpress.com/2-typesstyles-of-communication/</a:t>
            </a:r>
            <a:endParaRPr lang="en-US" dirty="0"/>
          </a:p>
          <a:p>
            <a:endParaRPr lang="en-US" dirty="0"/>
          </a:p>
          <a:p>
            <a:endParaRPr lang="en-US" dirty="0"/>
          </a:p>
          <a:p>
            <a:endParaRPr lang="en-US" dirty="0"/>
          </a:p>
          <a:p>
            <a:endParaRPr lang="en-US" dirty="0"/>
          </a:p>
        </p:txBody>
      </p:sp>
      <p:pic>
        <p:nvPicPr>
          <p:cNvPr id="5" name="Audio 4">
            <a:hlinkClick r:id="" action="ppaction://media"/>
            <a:extLst>
              <a:ext uri="{FF2B5EF4-FFF2-40B4-BE49-F238E27FC236}">
                <a16:creationId xmlns:a16="http://schemas.microsoft.com/office/drawing/2014/main" id="{D1F495AB-4E99-4E53-996A-85AED09BD9C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23422191"/>
      </p:ext>
    </p:extLst>
  </p:cSld>
  <p:clrMapOvr>
    <a:masterClrMapping/>
  </p:clrMapOvr>
  <mc:AlternateContent xmlns:mc="http://schemas.openxmlformats.org/markup-compatibility/2006">
    <mc:Choice xmlns:p14="http://schemas.microsoft.com/office/powerpoint/2010/main" Requires="p14">
      <p:transition spd="slow" p14:dur="2000" advTm="8160"/>
    </mc:Choice>
    <mc:Fallback>
      <p:transition spd="slow" advTm="8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EF28B-AD8E-4065-A555-4847843C5F5C}"/>
              </a:ext>
            </a:extLst>
          </p:cNvPr>
          <p:cNvSpPr>
            <a:spLocks noGrp="1"/>
          </p:cNvSpPr>
          <p:nvPr>
            <p:ph type="title"/>
          </p:nvPr>
        </p:nvSpPr>
        <p:spPr/>
        <p:txBody>
          <a:bodyPr/>
          <a:lstStyle/>
          <a:p>
            <a:r>
              <a:rPr lang="en-US" b="1" dirty="0"/>
              <a:t>Why is Communication Important</a:t>
            </a:r>
          </a:p>
        </p:txBody>
      </p:sp>
      <p:sp>
        <p:nvSpPr>
          <p:cNvPr id="3" name="Content Placeholder 2">
            <a:extLst>
              <a:ext uri="{FF2B5EF4-FFF2-40B4-BE49-F238E27FC236}">
                <a16:creationId xmlns:a16="http://schemas.microsoft.com/office/drawing/2014/main" id="{DB281C80-DE20-446A-984A-90F404A61F69}"/>
              </a:ext>
            </a:extLst>
          </p:cNvPr>
          <p:cNvSpPr>
            <a:spLocks noGrp="1"/>
          </p:cNvSpPr>
          <p:nvPr>
            <p:ph idx="1"/>
          </p:nvPr>
        </p:nvSpPr>
        <p:spPr>
          <a:xfrm>
            <a:off x="1103313" y="1648179"/>
            <a:ext cx="4405666" cy="4459110"/>
          </a:xfrm>
        </p:spPr>
        <p:txBody>
          <a:bodyPr>
            <a:normAutofit/>
          </a:bodyPr>
          <a:lstStyle/>
          <a:p>
            <a:r>
              <a:rPr lang="en-US" dirty="0"/>
              <a:t>Communication is crucial to building and maintaining relationships because it is how we express needs, concerns, and relate to each other.</a:t>
            </a:r>
          </a:p>
          <a:p>
            <a:pPr marL="0" indent="0">
              <a:buNone/>
            </a:pPr>
            <a:endParaRPr lang="en-US" dirty="0"/>
          </a:p>
          <a:p>
            <a:r>
              <a:rPr lang="en-US" dirty="0"/>
              <a:t> Communication is more than words it is a combination of attitude, tone of voice, facial expressions, and body language.</a:t>
            </a:r>
          </a:p>
          <a:p>
            <a:endParaRPr lang="en-US" dirty="0"/>
          </a:p>
        </p:txBody>
      </p:sp>
      <p:pic>
        <p:nvPicPr>
          <p:cNvPr id="5" name="Picture 4">
            <a:extLst>
              <a:ext uri="{FF2B5EF4-FFF2-40B4-BE49-F238E27FC236}">
                <a16:creationId xmlns:a16="http://schemas.microsoft.com/office/drawing/2014/main" id="{62877B5C-CE8E-4DBE-B10F-7B4AB3E67A11}"/>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5712179" y="1962333"/>
            <a:ext cx="5892800" cy="3614378"/>
          </a:xfrm>
          <a:prstGeom prst="rect">
            <a:avLst/>
          </a:prstGeom>
        </p:spPr>
      </p:pic>
      <p:pic>
        <p:nvPicPr>
          <p:cNvPr id="4" name="Audio 3">
            <a:hlinkClick r:id="" action="ppaction://media"/>
            <a:extLst>
              <a:ext uri="{FF2B5EF4-FFF2-40B4-BE49-F238E27FC236}">
                <a16:creationId xmlns:a16="http://schemas.microsoft.com/office/drawing/2014/main" id="{AEE23162-0478-41D5-B365-8E4D33C646B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67967701"/>
      </p:ext>
    </p:extLst>
  </p:cSld>
  <p:clrMapOvr>
    <a:masterClrMapping/>
  </p:clrMapOvr>
  <mc:AlternateContent xmlns:mc="http://schemas.openxmlformats.org/markup-compatibility/2006">
    <mc:Choice xmlns:p14="http://schemas.microsoft.com/office/powerpoint/2010/main" Requires="p14">
      <p:transition spd="slow" p14:dur="2000" advTm="27588"/>
    </mc:Choice>
    <mc:Fallback>
      <p:transition spd="slow" advTm="275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4143B-F79A-4D8C-8945-141D4AB6FFA9}"/>
              </a:ext>
            </a:extLst>
          </p:cNvPr>
          <p:cNvSpPr>
            <a:spLocks noGrp="1"/>
          </p:cNvSpPr>
          <p:nvPr>
            <p:ph type="title"/>
          </p:nvPr>
        </p:nvSpPr>
        <p:spPr/>
        <p:txBody>
          <a:bodyPr/>
          <a:lstStyle/>
          <a:p>
            <a:pPr algn="ctr"/>
            <a:r>
              <a:rPr lang="en-US" b="1" dirty="0"/>
              <a:t>Tips on Effective Communication With Older Adults</a:t>
            </a:r>
            <a:endParaRPr lang="en-US" dirty="0"/>
          </a:p>
        </p:txBody>
      </p:sp>
      <p:sp>
        <p:nvSpPr>
          <p:cNvPr id="3" name="Content Placeholder 2">
            <a:extLst>
              <a:ext uri="{FF2B5EF4-FFF2-40B4-BE49-F238E27FC236}">
                <a16:creationId xmlns:a16="http://schemas.microsoft.com/office/drawing/2014/main" id="{4C5A991B-FC94-4D78-8AF1-94A82CFF5890}"/>
              </a:ext>
            </a:extLst>
          </p:cNvPr>
          <p:cNvSpPr>
            <a:spLocks noGrp="1"/>
          </p:cNvSpPr>
          <p:nvPr>
            <p:ph sz="half" idx="1"/>
          </p:nvPr>
        </p:nvSpPr>
        <p:spPr>
          <a:xfrm>
            <a:off x="952133" y="2824214"/>
            <a:ext cx="4396339" cy="3581068"/>
          </a:xfrm>
        </p:spPr>
        <p:txBody>
          <a:bodyPr>
            <a:normAutofit/>
          </a:bodyPr>
          <a:lstStyle/>
          <a:p>
            <a:r>
              <a:rPr lang="en-US" dirty="0"/>
              <a:t>Communicating can often be challenging with older adults. </a:t>
            </a:r>
          </a:p>
          <a:p>
            <a:pPr marL="0" indent="0">
              <a:buNone/>
            </a:pPr>
            <a:endParaRPr lang="en-US" sz="1500" dirty="0"/>
          </a:p>
          <a:p>
            <a:r>
              <a:rPr lang="en-US" dirty="0"/>
              <a:t>Learning to communicate effectively with  older adults can have numerous rewards. </a:t>
            </a:r>
          </a:p>
        </p:txBody>
      </p:sp>
      <p:pic>
        <p:nvPicPr>
          <p:cNvPr id="6" name="Content Placeholder 5">
            <a:extLst>
              <a:ext uri="{FF2B5EF4-FFF2-40B4-BE49-F238E27FC236}">
                <a16:creationId xmlns:a16="http://schemas.microsoft.com/office/drawing/2014/main" id="{29B26789-6C58-493B-AB08-11D4033184BB}"/>
              </a:ext>
            </a:extLst>
          </p:cNvPr>
          <p:cNvPicPr>
            <a:picLocks noGrp="1" noChangeAspect="1"/>
          </p:cNvPicPr>
          <p:nvPr>
            <p:ph sz="half" idx="2"/>
          </p:nvPr>
        </p:nvPicPr>
        <p:blipFill>
          <a:blip r:embed="rId5">
            <a:extLst>
              <a:ext uri="{837473B0-CC2E-450A-ABE3-18F120FF3D39}">
                <a1611:picAttrSrcUrl xmlns:a1611="http://schemas.microsoft.com/office/drawing/2016/11/main" r:id="rId6"/>
              </a:ext>
            </a:extLst>
          </a:blip>
          <a:stretch>
            <a:fillRect/>
          </a:stretch>
        </p:blipFill>
        <p:spPr>
          <a:xfrm>
            <a:off x="6038396" y="2249942"/>
            <a:ext cx="4395788" cy="3244622"/>
          </a:xfrm>
        </p:spPr>
      </p:pic>
      <p:pic>
        <p:nvPicPr>
          <p:cNvPr id="4" name="Audio 3">
            <a:hlinkClick r:id="" action="ppaction://media"/>
            <a:extLst>
              <a:ext uri="{FF2B5EF4-FFF2-40B4-BE49-F238E27FC236}">
                <a16:creationId xmlns:a16="http://schemas.microsoft.com/office/drawing/2014/main" id="{1411B8E1-FD95-44E1-A21D-B53E1F8CE9D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77759152"/>
      </p:ext>
    </p:extLst>
  </p:cSld>
  <p:clrMapOvr>
    <a:masterClrMapping/>
  </p:clrMapOvr>
  <mc:AlternateContent xmlns:mc="http://schemas.openxmlformats.org/markup-compatibility/2006">
    <mc:Choice xmlns:p14="http://schemas.microsoft.com/office/powerpoint/2010/main" Requires="p14">
      <p:transition spd="slow" p14:dur="2000" advTm="43917"/>
    </mc:Choice>
    <mc:Fallback>
      <p:transition spd="slow" advTm="439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4BF90-FD28-42EE-B0A0-ACD366C86DF1}"/>
              </a:ext>
            </a:extLst>
          </p:cNvPr>
          <p:cNvSpPr>
            <a:spLocks noGrp="1"/>
          </p:cNvSpPr>
          <p:nvPr>
            <p:ph type="title"/>
          </p:nvPr>
        </p:nvSpPr>
        <p:spPr/>
        <p:txBody>
          <a:bodyPr/>
          <a:lstStyle/>
          <a:p>
            <a:r>
              <a:rPr lang="en-US" b="1" dirty="0"/>
              <a:t>Tips on Effective Communication with Older Adults (cont.)</a:t>
            </a:r>
          </a:p>
        </p:txBody>
      </p:sp>
      <p:sp>
        <p:nvSpPr>
          <p:cNvPr id="3" name="Text Placeholder 2">
            <a:extLst>
              <a:ext uri="{FF2B5EF4-FFF2-40B4-BE49-F238E27FC236}">
                <a16:creationId xmlns:a16="http://schemas.microsoft.com/office/drawing/2014/main" id="{C11C89D9-0B82-46ED-BC7B-1A04FC184452}"/>
              </a:ext>
            </a:extLst>
          </p:cNvPr>
          <p:cNvSpPr>
            <a:spLocks noGrp="1"/>
          </p:cNvSpPr>
          <p:nvPr>
            <p:ph idx="1"/>
          </p:nvPr>
        </p:nvSpPr>
        <p:spPr>
          <a:xfrm>
            <a:off x="-1267355" y="1951318"/>
            <a:ext cx="8946541" cy="4195481"/>
          </a:xfrm>
        </p:spPr>
        <p:txBody>
          <a:bodyPr>
            <a:normAutofit/>
          </a:bodyPr>
          <a:lstStyle/>
          <a:p>
            <a:pPr marL="0" indent="0" algn="ctr">
              <a:buNone/>
            </a:pPr>
            <a:r>
              <a:rPr lang="en-US" sz="2800" b="1" dirty="0"/>
              <a:t> Face to Face </a:t>
            </a:r>
          </a:p>
        </p:txBody>
      </p:sp>
      <p:sp>
        <p:nvSpPr>
          <p:cNvPr id="5" name="Text Placeholder 4">
            <a:extLst>
              <a:ext uri="{FF2B5EF4-FFF2-40B4-BE49-F238E27FC236}">
                <a16:creationId xmlns:a16="http://schemas.microsoft.com/office/drawing/2014/main" id="{D5CD0469-5D13-4BE1-ACA8-2A1D59B2E60B}"/>
              </a:ext>
            </a:extLst>
          </p:cNvPr>
          <p:cNvSpPr>
            <a:spLocks noGrp="1"/>
          </p:cNvSpPr>
          <p:nvPr>
            <p:ph type="body" sz="half" idx="4294967295"/>
          </p:nvPr>
        </p:nvSpPr>
        <p:spPr>
          <a:xfrm>
            <a:off x="594942" y="3199987"/>
            <a:ext cx="5221946" cy="3044882"/>
          </a:xfrm>
        </p:spPr>
        <p:txBody>
          <a:bodyPr>
            <a:noAutofit/>
          </a:bodyPr>
          <a:lstStyle/>
          <a:p>
            <a:pPr algn="ctr"/>
            <a:r>
              <a:rPr lang="en-US" sz="1800" b="1" dirty="0">
                <a:solidFill>
                  <a:schemeClr val="bg2">
                    <a:lumMod val="60000"/>
                    <a:lumOff val="40000"/>
                  </a:schemeClr>
                </a:solidFill>
              </a:rPr>
              <a:t>Sitting face to face can help to facilitate communication</a:t>
            </a:r>
            <a:r>
              <a:rPr lang="en-US" sz="1800" b="1" dirty="0"/>
              <a:t> </a:t>
            </a:r>
          </a:p>
          <a:p>
            <a:pPr marL="0" indent="0">
              <a:buNone/>
            </a:pPr>
            <a:r>
              <a:rPr lang="en-US" sz="1600" dirty="0"/>
              <a:t>Many older adults have visual or hearing loss and may rely upon lip-reading or facial cues to understand what you are saying. Sitting face to face also helps to eliminate visual distractions, and will give them the feeling that you think they are important. </a:t>
            </a:r>
          </a:p>
        </p:txBody>
      </p:sp>
      <p:pic>
        <p:nvPicPr>
          <p:cNvPr id="22" name="Picture 21">
            <a:extLst>
              <a:ext uri="{FF2B5EF4-FFF2-40B4-BE49-F238E27FC236}">
                <a16:creationId xmlns:a16="http://schemas.microsoft.com/office/drawing/2014/main" id="{A8AF3153-8033-4111-B936-762E49BF81AE}"/>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6254044" y="2063161"/>
            <a:ext cx="5556956" cy="4366214"/>
          </a:xfrm>
          <a:prstGeom prst="rect">
            <a:avLst/>
          </a:prstGeom>
        </p:spPr>
      </p:pic>
      <p:pic>
        <p:nvPicPr>
          <p:cNvPr id="4" name="Audio 3">
            <a:hlinkClick r:id="" action="ppaction://media"/>
            <a:extLst>
              <a:ext uri="{FF2B5EF4-FFF2-40B4-BE49-F238E27FC236}">
                <a16:creationId xmlns:a16="http://schemas.microsoft.com/office/drawing/2014/main" id="{C64AEDF8-6CAD-4A3E-A8E7-9897560043B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51909572"/>
      </p:ext>
    </p:extLst>
  </p:cSld>
  <p:clrMapOvr>
    <a:masterClrMapping/>
  </p:clrMapOvr>
  <mc:AlternateContent xmlns:mc="http://schemas.openxmlformats.org/markup-compatibility/2006">
    <mc:Choice xmlns:p14="http://schemas.microsoft.com/office/powerpoint/2010/main" Requires="p14">
      <p:transition spd="slow" p14:dur="2000" advTm="32920"/>
    </mc:Choice>
    <mc:Fallback>
      <p:transition spd="slow" advTm="32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41B68C77-138E-4BF7-A276-BD0C78A421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46" name="Picture 45">
            <a:extLst>
              <a:ext uri="{FF2B5EF4-FFF2-40B4-BE49-F238E27FC236}">
                <a16:creationId xmlns:a16="http://schemas.microsoft.com/office/drawing/2014/main" id="{7C268552-D473-46ED-B1B8-422042C4DEF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48" name="Oval 47">
            <a:extLst>
              <a:ext uri="{FF2B5EF4-FFF2-40B4-BE49-F238E27FC236}">
                <a16:creationId xmlns:a16="http://schemas.microsoft.com/office/drawing/2014/main" id="{4AC0CD9D-7610-4620-93B4-798CCD9AB5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50" name="Picture 49">
            <a:extLst>
              <a:ext uri="{FF2B5EF4-FFF2-40B4-BE49-F238E27FC236}">
                <a16:creationId xmlns:a16="http://schemas.microsoft.com/office/drawing/2014/main" id="{B9238B3E-24AA-439A-B527-6C5DF6D721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8">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52" name="Picture 51">
            <a:extLst>
              <a:ext uri="{FF2B5EF4-FFF2-40B4-BE49-F238E27FC236}">
                <a16:creationId xmlns:a16="http://schemas.microsoft.com/office/drawing/2014/main" id="{69F01145-BEA3-4CBF-AA21-10077B948C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9">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54" name="Rectangle 53">
            <a:extLst>
              <a:ext uri="{FF2B5EF4-FFF2-40B4-BE49-F238E27FC236}">
                <a16:creationId xmlns:a16="http://schemas.microsoft.com/office/drawing/2014/main" id="{DE4D62F9-188E-4530-84C2-24BDEE4BEB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5CB219EA-6D71-4E87-889E-06E8962DC1B2}"/>
              </a:ext>
            </a:extLst>
          </p:cNvPr>
          <p:cNvSpPr>
            <a:spLocks noGrp="1"/>
          </p:cNvSpPr>
          <p:nvPr>
            <p:ph type="title"/>
          </p:nvPr>
        </p:nvSpPr>
        <p:spPr>
          <a:xfrm>
            <a:off x="648930" y="629266"/>
            <a:ext cx="9252154" cy="1223983"/>
          </a:xfrm>
        </p:spPr>
        <p:txBody>
          <a:bodyPr vert="horz" lIns="91440" tIns="45720" rIns="91440" bIns="45720" rtlCol="0" anchor="t">
            <a:normAutofit/>
          </a:bodyPr>
          <a:lstStyle/>
          <a:p>
            <a:pPr>
              <a:lnSpc>
                <a:spcPct val="90000"/>
              </a:lnSpc>
            </a:pPr>
            <a:r>
              <a:rPr lang="en-US" sz="3900" b="1" i="0" kern="1200" dirty="0">
                <a:solidFill>
                  <a:schemeClr val="tx2"/>
                </a:solidFill>
                <a:latin typeface="+mj-lt"/>
                <a:ea typeface="+mj-ea"/>
                <a:cs typeface="+mj-cs"/>
              </a:rPr>
              <a:t>Respect Differences </a:t>
            </a:r>
            <a:br>
              <a:rPr lang="en-US" sz="3900" b="0" i="0" kern="1200" dirty="0">
                <a:solidFill>
                  <a:schemeClr val="tx2"/>
                </a:solidFill>
                <a:latin typeface="+mj-lt"/>
                <a:ea typeface="+mj-ea"/>
                <a:cs typeface="+mj-cs"/>
              </a:rPr>
            </a:br>
            <a:endParaRPr lang="en-US" sz="3900" b="0" i="0" kern="1200" dirty="0">
              <a:solidFill>
                <a:schemeClr val="tx2"/>
              </a:solidFill>
              <a:latin typeface="+mj-lt"/>
              <a:ea typeface="+mj-ea"/>
              <a:cs typeface="+mj-cs"/>
            </a:endParaRPr>
          </a:p>
        </p:txBody>
      </p:sp>
      <p:sp>
        <p:nvSpPr>
          <p:cNvPr id="5" name="Text Placeholder 7">
            <a:extLst>
              <a:ext uri="{FF2B5EF4-FFF2-40B4-BE49-F238E27FC236}">
                <a16:creationId xmlns:a16="http://schemas.microsoft.com/office/drawing/2014/main" id="{3AB3DBEE-05FE-4D4F-81CF-6498EA2BF79A}"/>
              </a:ext>
            </a:extLst>
          </p:cNvPr>
          <p:cNvSpPr>
            <a:spLocks noGrp="1"/>
          </p:cNvSpPr>
          <p:nvPr>
            <p:ph sz="half" idx="1"/>
          </p:nvPr>
        </p:nvSpPr>
        <p:spPr>
          <a:xfrm>
            <a:off x="473529" y="2052214"/>
            <a:ext cx="5421085" cy="4196185"/>
          </a:xfrm>
        </p:spPr>
        <p:txBody>
          <a:bodyPr vert="horz" lIns="91440" tIns="45720" rIns="91440" bIns="45720" rtlCol="0">
            <a:normAutofit/>
          </a:bodyPr>
          <a:lstStyle/>
          <a:p>
            <a:pPr marL="0" indent="0">
              <a:lnSpc>
                <a:spcPct val="90000"/>
              </a:lnSpc>
              <a:buNone/>
            </a:pPr>
            <a:r>
              <a:rPr lang="en-US" sz="1400" b="1" dirty="0"/>
              <a:t>Generational gaps can create differences in opinion, views and general outlooks on life. An attitude of respect and tolerance for differing beliefs can help you to better handle communications with older adults. </a:t>
            </a:r>
          </a:p>
          <a:p>
            <a:pPr>
              <a:lnSpc>
                <a:spcPct val="90000"/>
              </a:lnSpc>
            </a:pPr>
            <a:endParaRPr lang="en-US" sz="1400" dirty="0"/>
          </a:p>
          <a:p>
            <a:pPr marL="0" indent="0">
              <a:lnSpc>
                <a:spcPct val="90000"/>
              </a:lnSpc>
            </a:pPr>
            <a:r>
              <a:rPr lang="en-US" sz="1400" dirty="0"/>
              <a:t> Cultural differences can play an important role. Awareness of these differences can help you to avoid misunderstandings or accidental insults. </a:t>
            </a:r>
          </a:p>
          <a:p>
            <a:pPr marL="0" indent="0">
              <a:lnSpc>
                <a:spcPct val="90000"/>
              </a:lnSpc>
            </a:pPr>
            <a:endParaRPr lang="en-US" sz="1400" dirty="0"/>
          </a:p>
          <a:p>
            <a:pPr marL="0" indent="0">
              <a:lnSpc>
                <a:spcPct val="90000"/>
              </a:lnSpc>
            </a:pPr>
            <a:r>
              <a:rPr lang="en-US" sz="1400" dirty="0"/>
              <a:t>  Have respect for the autonomy of the older adults don't try to do things for them that they can still do for themselves. </a:t>
            </a:r>
          </a:p>
          <a:p>
            <a:pPr marL="0" indent="0">
              <a:lnSpc>
                <a:spcPct val="90000"/>
              </a:lnSpc>
            </a:pPr>
            <a:endParaRPr lang="en-US" sz="1400" dirty="0"/>
          </a:p>
          <a:p>
            <a:pPr marL="0" indent="0">
              <a:lnSpc>
                <a:spcPct val="90000"/>
              </a:lnSpc>
            </a:pPr>
            <a:r>
              <a:rPr lang="en-US" sz="1400" dirty="0"/>
              <a:t>  Allow them to maintain their dignity, while still being helpful if needed or asked.</a:t>
            </a:r>
          </a:p>
          <a:p>
            <a:pPr>
              <a:lnSpc>
                <a:spcPct val="90000"/>
              </a:lnSpc>
            </a:pPr>
            <a:endParaRPr lang="en-US" sz="1400" dirty="0"/>
          </a:p>
        </p:txBody>
      </p:sp>
      <p:pic>
        <p:nvPicPr>
          <p:cNvPr id="7" name="Content Placeholder 6">
            <a:extLst>
              <a:ext uri="{FF2B5EF4-FFF2-40B4-BE49-F238E27FC236}">
                <a16:creationId xmlns:a16="http://schemas.microsoft.com/office/drawing/2014/main" id="{5CD39D9F-248A-4947-A311-0780CEA63BCD}"/>
              </a:ext>
            </a:extLst>
          </p:cNvPr>
          <p:cNvPicPr>
            <a:picLocks noGrp="1" noChangeAspect="1"/>
          </p:cNvPicPr>
          <p:nvPr>
            <p:ph sz="half" idx="2"/>
          </p:nvPr>
        </p:nvPicPr>
        <p:blipFill rotWithShape="1">
          <a:blip r:embed="rId10">
            <a:extLst>
              <a:ext uri="{837473B0-CC2E-450A-ABE3-18F120FF3D39}">
                <a1611:picAttrSrcUrl xmlns:a1611="http://schemas.microsoft.com/office/drawing/2016/11/main" r:id="rId11"/>
              </a:ext>
            </a:extLst>
          </a:blip>
          <a:srcRect l="17321"/>
          <a:stretch/>
        </p:blipFill>
        <p:spPr>
          <a:xfrm>
            <a:off x="6504820" y="2052213"/>
            <a:ext cx="4625818" cy="4196185"/>
          </a:xfrm>
          <a:prstGeom prst="rect">
            <a:avLst/>
          </a:prstGeom>
          <a:effectLst>
            <a:outerShdw blurRad="50800" dist="38100" dir="5400000" algn="t" rotWithShape="0">
              <a:prstClr val="black">
                <a:alpha val="43000"/>
              </a:prstClr>
            </a:outerShdw>
          </a:effectLst>
        </p:spPr>
      </p:pic>
      <p:pic>
        <p:nvPicPr>
          <p:cNvPr id="4" name="Audio 3">
            <a:hlinkClick r:id="" action="ppaction://media"/>
            <a:extLst>
              <a:ext uri="{FF2B5EF4-FFF2-40B4-BE49-F238E27FC236}">
                <a16:creationId xmlns:a16="http://schemas.microsoft.com/office/drawing/2014/main" id="{A259BDB4-75D1-4EB9-BB3C-74F44899FCB8}"/>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7494732"/>
      </p:ext>
    </p:extLst>
  </p:cSld>
  <p:clrMapOvr>
    <a:masterClrMapping/>
  </p:clrMapOvr>
  <mc:AlternateContent xmlns:mc="http://schemas.openxmlformats.org/markup-compatibility/2006">
    <mc:Choice xmlns:p14="http://schemas.microsoft.com/office/powerpoint/2010/main" Requires="p14">
      <p:transition spd="slow" p14:dur="2000" advTm="44906"/>
    </mc:Choice>
    <mc:Fallback>
      <p:transition spd="slow" advTm="44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ACF205-5737-4488-91CD-4689FBE05C1F}"/>
              </a:ext>
            </a:extLst>
          </p:cNvPr>
          <p:cNvSpPr>
            <a:spLocks noGrp="1"/>
          </p:cNvSpPr>
          <p:nvPr>
            <p:ph type="title"/>
          </p:nvPr>
        </p:nvSpPr>
        <p:spPr>
          <a:xfrm>
            <a:off x="648930" y="629266"/>
            <a:ext cx="6188190" cy="1622321"/>
          </a:xfrm>
        </p:spPr>
        <p:txBody>
          <a:bodyPr>
            <a:normAutofit/>
          </a:bodyPr>
          <a:lstStyle/>
          <a:p>
            <a:r>
              <a:rPr lang="en-US" b="1" dirty="0">
                <a:solidFill>
                  <a:srgbClr val="EBEBEB"/>
                </a:solidFill>
              </a:rPr>
              <a:t>Communicate Clearly </a:t>
            </a:r>
            <a:br>
              <a:rPr lang="en-US" b="1" dirty="0">
                <a:solidFill>
                  <a:srgbClr val="EBEBEB"/>
                </a:solidFill>
              </a:rPr>
            </a:br>
            <a:endParaRPr lang="en-US" dirty="0">
              <a:solidFill>
                <a:srgbClr val="EBEBEB"/>
              </a:solidFill>
            </a:endParaRPr>
          </a:p>
        </p:txBody>
      </p:sp>
      <p:sp>
        <p:nvSpPr>
          <p:cNvPr id="3" name="Content Placeholder 2">
            <a:extLst>
              <a:ext uri="{FF2B5EF4-FFF2-40B4-BE49-F238E27FC236}">
                <a16:creationId xmlns:a16="http://schemas.microsoft.com/office/drawing/2014/main" id="{5B4D9CBC-924D-4E5B-9743-7BDBDDE62F36}"/>
              </a:ext>
            </a:extLst>
          </p:cNvPr>
          <p:cNvSpPr>
            <a:spLocks noGrp="1"/>
          </p:cNvSpPr>
          <p:nvPr>
            <p:ph idx="1"/>
          </p:nvPr>
        </p:nvSpPr>
        <p:spPr>
          <a:xfrm>
            <a:off x="648931" y="1670756"/>
            <a:ext cx="6188189" cy="4775200"/>
          </a:xfrm>
        </p:spPr>
        <p:txBody>
          <a:bodyPr>
            <a:normAutofit fontScale="92500" lnSpcReduction="10000"/>
          </a:bodyPr>
          <a:lstStyle/>
          <a:p>
            <a:pPr marL="0" indent="0">
              <a:lnSpc>
                <a:spcPct val="90000"/>
              </a:lnSpc>
              <a:buNone/>
            </a:pPr>
            <a:r>
              <a:rPr lang="en-US" b="1" dirty="0">
                <a:solidFill>
                  <a:srgbClr val="FFFFFF"/>
                </a:solidFill>
              </a:rPr>
              <a:t>Clear communication skills are vital when communicating with older adults </a:t>
            </a:r>
          </a:p>
          <a:p>
            <a:pPr marL="0" indent="0">
              <a:lnSpc>
                <a:spcPct val="90000"/>
              </a:lnSpc>
              <a:buNone/>
            </a:pPr>
            <a:endParaRPr lang="en-US" sz="1400" dirty="0">
              <a:solidFill>
                <a:srgbClr val="FFFFFF"/>
              </a:solidFill>
              <a:hlinkClick r:id="rId6" tooltip="inline-reference::AAFP: Improving Communication"/>
            </a:endParaRPr>
          </a:p>
          <a:p>
            <a:pPr>
              <a:lnSpc>
                <a:spcPct val="90000"/>
              </a:lnSpc>
            </a:pPr>
            <a:r>
              <a:rPr lang="en-US" sz="1800" dirty="0">
                <a:solidFill>
                  <a:srgbClr val="FFFFFF"/>
                </a:solidFill>
              </a:rPr>
              <a:t>  Speak clearly using an appropriate volume and rate of speech, so that the other person can understand you. </a:t>
            </a:r>
          </a:p>
          <a:p>
            <a:pPr marL="0" indent="0">
              <a:lnSpc>
                <a:spcPct val="90000"/>
              </a:lnSpc>
              <a:buNone/>
            </a:pPr>
            <a:endParaRPr lang="en-US" sz="1800" dirty="0">
              <a:solidFill>
                <a:srgbClr val="FFFFFF"/>
              </a:solidFill>
            </a:endParaRPr>
          </a:p>
          <a:p>
            <a:pPr>
              <a:lnSpc>
                <a:spcPct val="90000"/>
              </a:lnSpc>
            </a:pPr>
            <a:r>
              <a:rPr lang="en-US" sz="1800" dirty="0">
                <a:solidFill>
                  <a:srgbClr val="FFFFFF"/>
                </a:solidFill>
              </a:rPr>
              <a:t> Truly listen to the person you are speaking with. </a:t>
            </a:r>
          </a:p>
          <a:p>
            <a:pPr>
              <a:lnSpc>
                <a:spcPct val="90000"/>
              </a:lnSpc>
            </a:pPr>
            <a:endParaRPr lang="en-US" sz="1800" dirty="0">
              <a:solidFill>
                <a:srgbClr val="FFFFFF"/>
              </a:solidFill>
            </a:endParaRPr>
          </a:p>
          <a:p>
            <a:pPr>
              <a:lnSpc>
                <a:spcPct val="90000"/>
              </a:lnSpc>
            </a:pPr>
            <a:r>
              <a:rPr lang="en-US" sz="1800" dirty="0">
                <a:solidFill>
                  <a:srgbClr val="FFFFFF"/>
                </a:solidFill>
              </a:rPr>
              <a:t>Good communication with older adults depends on good listening.</a:t>
            </a:r>
          </a:p>
          <a:p>
            <a:pPr marL="0" indent="0">
              <a:lnSpc>
                <a:spcPct val="90000"/>
              </a:lnSpc>
              <a:buNone/>
            </a:pPr>
            <a:endParaRPr lang="en-US" sz="1800" dirty="0">
              <a:solidFill>
                <a:srgbClr val="FFFFFF"/>
              </a:solidFill>
            </a:endParaRPr>
          </a:p>
          <a:p>
            <a:pPr>
              <a:lnSpc>
                <a:spcPct val="90000"/>
              </a:lnSpc>
            </a:pPr>
            <a:r>
              <a:rPr lang="en-US" sz="1800" dirty="0">
                <a:solidFill>
                  <a:srgbClr val="FFFFFF"/>
                </a:solidFill>
              </a:rPr>
              <a:t>Stick to one topic at a time to avoid confusion, and try not to get irritated or frustrated if you have to repeat something several times. Try to maintain a calm and empathetic attitude.</a:t>
            </a:r>
          </a:p>
          <a:p>
            <a:pPr marL="0" indent="0">
              <a:lnSpc>
                <a:spcPct val="90000"/>
              </a:lnSpc>
              <a:buNone/>
            </a:pPr>
            <a:r>
              <a:rPr lang="en-US" sz="1400" dirty="0">
                <a:solidFill>
                  <a:srgbClr val="FFFFFF"/>
                </a:solidFill>
              </a:rPr>
              <a:t> </a:t>
            </a:r>
          </a:p>
          <a:p>
            <a:pPr>
              <a:lnSpc>
                <a:spcPct val="90000"/>
              </a:lnSpc>
            </a:pPr>
            <a:endParaRPr lang="en-US" sz="1400" dirty="0">
              <a:solidFill>
                <a:srgbClr val="FFFFFF"/>
              </a:solidFill>
            </a:endParaRPr>
          </a:p>
        </p:txBody>
      </p:sp>
      <p:sp>
        <p:nvSpPr>
          <p:cNvPr id="13"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5" name="Picture 4">
            <a:extLst>
              <a:ext uri="{FF2B5EF4-FFF2-40B4-BE49-F238E27FC236}">
                <a16:creationId xmlns:a16="http://schemas.microsoft.com/office/drawing/2014/main" id="{86192AF2-92F0-412F-B33F-43842C66049F}"/>
              </a:ext>
            </a:extLst>
          </p:cNvPr>
          <p:cNvPicPr>
            <a:picLocks noChangeAspect="1"/>
          </p:cNvPicPr>
          <p:nvPr/>
        </p:nvPicPr>
        <p:blipFill rotWithShape="1">
          <a:blip r:embed="rId7">
            <a:extLst>
              <a:ext uri="{837473B0-CC2E-450A-ABE3-18F120FF3D39}">
                <a1611:picAttrSrcUrl xmlns:a1611="http://schemas.microsoft.com/office/drawing/2016/11/main" r:id="rId8"/>
              </a:ext>
            </a:extLst>
          </a:blip>
          <a:srcRect l="25917" r="13652"/>
          <a:stretch/>
        </p:blipFill>
        <p:spPr>
          <a:xfrm>
            <a:off x="7407609" y="-2"/>
            <a:ext cx="4963245" cy="68580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p:spPr>
      </p:pic>
      <p:pic>
        <p:nvPicPr>
          <p:cNvPr id="4" name="Audio 3">
            <a:hlinkClick r:id="" action="ppaction://media"/>
            <a:extLst>
              <a:ext uri="{FF2B5EF4-FFF2-40B4-BE49-F238E27FC236}">
                <a16:creationId xmlns:a16="http://schemas.microsoft.com/office/drawing/2014/main" id="{3100550A-B8EC-4352-860E-CC052CAF493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20294455"/>
      </p:ext>
    </p:extLst>
  </p:cSld>
  <p:clrMapOvr>
    <a:masterClrMapping/>
  </p:clrMapOvr>
  <mc:AlternateContent xmlns:mc="http://schemas.openxmlformats.org/markup-compatibility/2006">
    <mc:Choice xmlns:p14="http://schemas.microsoft.com/office/powerpoint/2010/main" Requires="p14">
      <p:transition spd="slow" p14:dur="2000" advTm="29814"/>
    </mc:Choice>
    <mc:Fallback>
      <p:transition spd="slow" advTm="298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8AE4F-FA31-4D18-992E-424B581E0139}"/>
              </a:ext>
            </a:extLst>
          </p:cNvPr>
          <p:cNvSpPr>
            <a:spLocks noGrp="1"/>
          </p:cNvSpPr>
          <p:nvPr>
            <p:ph type="title"/>
          </p:nvPr>
        </p:nvSpPr>
        <p:spPr>
          <a:xfrm>
            <a:off x="646111" y="452718"/>
            <a:ext cx="9404723" cy="1400530"/>
          </a:xfrm>
        </p:spPr>
        <p:txBody>
          <a:bodyPr/>
          <a:lstStyle/>
          <a:p>
            <a:r>
              <a:rPr lang="en-US" b="1" dirty="0"/>
              <a:t>Communication Barriers With Older Adults </a:t>
            </a:r>
            <a:endParaRPr lang="en-US" dirty="0"/>
          </a:p>
        </p:txBody>
      </p:sp>
      <p:sp>
        <p:nvSpPr>
          <p:cNvPr id="3" name="Content Placeholder 2">
            <a:extLst>
              <a:ext uri="{FF2B5EF4-FFF2-40B4-BE49-F238E27FC236}">
                <a16:creationId xmlns:a16="http://schemas.microsoft.com/office/drawing/2014/main" id="{55E8EDF0-88E2-490D-B6D2-FF305B07BEA6}"/>
              </a:ext>
            </a:extLst>
          </p:cNvPr>
          <p:cNvSpPr>
            <a:spLocks noGrp="1"/>
          </p:cNvSpPr>
          <p:nvPr>
            <p:ph sz="half" idx="1"/>
          </p:nvPr>
        </p:nvSpPr>
        <p:spPr>
          <a:xfrm>
            <a:off x="397062" y="2618136"/>
            <a:ext cx="5091437" cy="2944178"/>
          </a:xfrm>
        </p:spPr>
        <p:txBody>
          <a:bodyPr>
            <a:normAutofit/>
          </a:bodyPr>
          <a:lstStyle/>
          <a:p>
            <a:r>
              <a:rPr lang="en-US" dirty="0"/>
              <a:t>Lack of proper communication is one of the biggest hurdles working with older adults.</a:t>
            </a:r>
          </a:p>
          <a:p>
            <a:br>
              <a:rPr lang="en-US" dirty="0"/>
            </a:br>
            <a:r>
              <a:rPr lang="en-US" dirty="0"/>
              <a:t>Reduced communication skills are one of the results of aging, which is something that is beyond your control. </a:t>
            </a:r>
          </a:p>
        </p:txBody>
      </p:sp>
      <p:pic>
        <p:nvPicPr>
          <p:cNvPr id="6" name="Content Placeholder 5">
            <a:extLst>
              <a:ext uri="{FF2B5EF4-FFF2-40B4-BE49-F238E27FC236}">
                <a16:creationId xmlns:a16="http://schemas.microsoft.com/office/drawing/2014/main" id="{2E3BD892-744B-444C-92EA-2C0FD1C7C4A2}"/>
              </a:ext>
            </a:extLst>
          </p:cNvPr>
          <p:cNvPicPr>
            <a:picLocks noGrp="1" noChangeAspect="1"/>
          </p:cNvPicPr>
          <p:nvPr>
            <p:ph sz="half" idx="2"/>
          </p:nvPr>
        </p:nvPicPr>
        <p:blipFill>
          <a:blip r:embed="rId5">
            <a:extLst>
              <a:ext uri="{837473B0-CC2E-450A-ABE3-18F120FF3D39}">
                <a1611:picAttrSrcUrl xmlns:a1611="http://schemas.microsoft.com/office/drawing/2016/11/main" r:id="rId6"/>
              </a:ext>
            </a:extLst>
          </a:blip>
          <a:stretch>
            <a:fillRect/>
          </a:stretch>
        </p:blipFill>
        <p:spPr>
          <a:xfrm>
            <a:off x="5654674" y="2196193"/>
            <a:ext cx="5434013" cy="3510643"/>
          </a:xfrm>
        </p:spPr>
      </p:pic>
      <p:pic>
        <p:nvPicPr>
          <p:cNvPr id="4" name="Audio 3">
            <a:hlinkClick r:id="" action="ppaction://media"/>
            <a:extLst>
              <a:ext uri="{FF2B5EF4-FFF2-40B4-BE49-F238E27FC236}">
                <a16:creationId xmlns:a16="http://schemas.microsoft.com/office/drawing/2014/main" id="{5C8777B3-8D07-41FE-9CC0-5ECF11F8FE2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33815960"/>
      </p:ext>
    </p:extLst>
  </p:cSld>
  <p:clrMapOvr>
    <a:masterClrMapping/>
  </p:clrMapOvr>
  <mc:AlternateContent xmlns:mc="http://schemas.openxmlformats.org/markup-compatibility/2006">
    <mc:Choice xmlns:p14="http://schemas.microsoft.com/office/powerpoint/2010/main" Requires="p14">
      <p:transition spd="slow" p14:dur="2000" advTm="44522"/>
    </mc:Choice>
    <mc:Fallback>
      <p:transition spd="slow" advTm="44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0FF33-7B89-4D75-8459-36900E0D82F6}"/>
              </a:ext>
            </a:extLst>
          </p:cNvPr>
          <p:cNvSpPr>
            <a:spLocks noGrp="1"/>
          </p:cNvSpPr>
          <p:nvPr>
            <p:ph type="title"/>
          </p:nvPr>
        </p:nvSpPr>
        <p:spPr/>
        <p:txBody>
          <a:bodyPr/>
          <a:lstStyle/>
          <a:p>
            <a:pPr algn="ctr"/>
            <a:r>
              <a:rPr lang="en-US" b="1" dirty="0"/>
              <a:t>Overcoming Communication Barriers With Older Adults  </a:t>
            </a:r>
            <a:endParaRPr lang="en-US" dirty="0"/>
          </a:p>
        </p:txBody>
      </p:sp>
      <p:sp>
        <p:nvSpPr>
          <p:cNvPr id="3" name="Text Placeholder 2">
            <a:extLst>
              <a:ext uri="{FF2B5EF4-FFF2-40B4-BE49-F238E27FC236}">
                <a16:creationId xmlns:a16="http://schemas.microsoft.com/office/drawing/2014/main" id="{475B9EDB-F40F-4018-9D4C-CA91BC49EBD1}"/>
              </a:ext>
            </a:extLst>
          </p:cNvPr>
          <p:cNvSpPr>
            <a:spLocks noGrp="1"/>
          </p:cNvSpPr>
          <p:nvPr>
            <p:ph type="body" idx="1"/>
          </p:nvPr>
        </p:nvSpPr>
        <p:spPr>
          <a:xfrm>
            <a:off x="821506" y="2073728"/>
            <a:ext cx="4396338" cy="1779814"/>
          </a:xfrm>
        </p:spPr>
        <p:txBody>
          <a:bodyPr/>
          <a:lstStyle/>
          <a:p>
            <a:endParaRPr lang="en-US" dirty="0"/>
          </a:p>
          <a:p>
            <a:r>
              <a:rPr lang="en-US" b="1" dirty="0"/>
              <a:t>There are various reasons why aging people lose their ability to communicate properly</a:t>
            </a:r>
            <a:r>
              <a:rPr lang="en-US" dirty="0"/>
              <a:t>. </a:t>
            </a:r>
          </a:p>
        </p:txBody>
      </p:sp>
      <p:sp>
        <p:nvSpPr>
          <p:cNvPr id="6" name="Content Placeholder 5">
            <a:extLst>
              <a:ext uri="{FF2B5EF4-FFF2-40B4-BE49-F238E27FC236}">
                <a16:creationId xmlns:a16="http://schemas.microsoft.com/office/drawing/2014/main" id="{175DACD9-BE62-4458-84FB-07957C110D54}"/>
              </a:ext>
            </a:extLst>
          </p:cNvPr>
          <p:cNvSpPr>
            <a:spLocks noGrp="1"/>
          </p:cNvSpPr>
          <p:nvPr>
            <p:ph sz="half" idx="2"/>
          </p:nvPr>
        </p:nvSpPr>
        <p:spPr>
          <a:xfrm>
            <a:off x="5363311" y="2196193"/>
            <a:ext cx="5624327" cy="4015036"/>
          </a:xfrm>
        </p:spPr>
        <p:txBody>
          <a:bodyPr>
            <a:noAutofit/>
          </a:bodyPr>
          <a:lstStyle/>
          <a:p>
            <a:r>
              <a:rPr lang="en-US" sz="2400" b="1" dirty="0"/>
              <a:t>Failing hearing </a:t>
            </a:r>
          </a:p>
          <a:p>
            <a:endParaRPr lang="en-US" sz="2400" b="1" dirty="0"/>
          </a:p>
          <a:p>
            <a:r>
              <a:rPr lang="en-US" sz="2400" b="1" dirty="0"/>
              <a:t>Vision problems or failing eyesight </a:t>
            </a:r>
          </a:p>
          <a:p>
            <a:endParaRPr lang="en-US" sz="2400" b="1" dirty="0"/>
          </a:p>
          <a:p>
            <a:r>
              <a:rPr lang="en-US" sz="2400" b="1" dirty="0"/>
              <a:t>Effect of medications </a:t>
            </a:r>
          </a:p>
          <a:p>
            <a:endParaRPr lang="en-US" sz="2400" b="1" dirty="0"/>
          </a:p>
          <a:p>
            <a:r>
              <a:rPr lang="en-US" sz="2400" b="1" dirty="0"/>
              <a:t>Structural or neurological damage</a:t>
            </a:r>
            <a:endParaRPr lang="en-US" sz="2400" dirty="0"/>
          </a:p>
        </p:txBody>
      </p:sp>
      <p:pic>
        <p:nvPicPr>
          <p:cNvPr id="8" name="Picture 7">
            <a:extLst>
              <a:ext uri="{FF2B5EF4-FFF2-40B4-BE49-F238E27FC236}">
                <a16:creationId xmlns:a16="http://schemas.microsoft.com/office/drawing/2014/main" id="{C198CB17-D0CB-4520-9072-70F04BC0181C}"/>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219200" y="4196443"/>
            <a:ext cx="3726197" cy="2485344"/>
          </a:xfrm>
          <a:prstGeom prst="rect">
            <a:avLst/>
          </a:prstGeom>
        </p:spPr>
      </p:pic>
      <p:sp>
        <p:nvSpPr>
          <p:cNvPr id="9" name="TextBox 8">
            <a:extLst>
              <a:ext uri="{FF2B5EF4-FFF2-40B4-BE49-F238E27FC236}">
                <a16:creationId xmlns:a16="http://schemas.microsoft.com/office/drawing/2014/main" id="{9140CA10-2E78-4668-9CCE-3C34C4D2B235}"/>
              </a:ext>
            </a:extLst>
          </p:cNvPr>
          <p:cNvSpPr txBox="1"/>
          <p:nvPr/>
        </p:nvSpPr>
        <p:spPr>
          <a:xfrm>
            <a:off x="1219200" y="6824433"/>
            <a:ext cx="960664" cy="923330"/>
          </a:xfrm>
          <a:prstGeom prst="rect">
            <a:avLst/>
          </a:prstGeom>
          <a:noFill/>
        </p:spPr>
        <p:txBody>
          <a:bodyPr wrap="square" rtlCol="0">
            <a:spAutoFit/>
          </a:bodyPr>
          <a:lstStyle/>
          <a:p>
            <a:r>
              <a:rPr lang="en-US" sz="900">
                <a:hlinkClick r:id="rId6" tooltip="https://www.flickr.com/photos/ibm_research_zurich/37312383196"/>
              </a:rPr>
              <a:t>This Photo</a:t>
            </a:r>
            <a:r>
              <a:rPr lang="en-US" sz="900"/>
              <a:t> by Unknown Author is licensed under </a:t>
            </a:r>
            <a:r>
              <a:rPr lang="en-US" sz="900">
                <a:hlinkClick r:id="rId7" tooltip="https://creativecommons.org/licenses/by-nd/3.0/"/>
              </a:rPr>
              <a:t>CC BY-ND</a:t>
            </a:r>
            <a:endParaRPr lang="en-US" sz="900"/>
          </a:p>
        </p:txBody>
      </p:sp>
      <p:pic>
        <p:nvPicPr>
          <p:cNvPr id="4" name="Audio 3">
            <a:hlinkClick r:id="" action="ppaction://media"/>
            <a:extLst>
              <a:ext uri="{FF2B5EF4-FFF2-40B4-BE49-F238E27FC236}">
                <a16:creationId xmlns:a16="http://schemas.microsoft.com/office/drawing/2014/main" id="{881DD280-0776-4A39-AB5E-6FF9D0F6EAE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22844683"/>
      </p:ext>
    </p:extLst>
  </p:cSld>
  <p:clrMapOvr>
    <a:masterClrMapping/>
  </p:clrMapOvr>
  <mc:AlternateContent xmlns:mc="http://schemas.openxmlformats.org/markup-compatibility/2006">
    <mc:Choice xmlns:p14="http://schemas.microsoft.com/office/powerpoint/2010/main" Requires="p14">
      <p:transition spd="slow" p14:dur="2000" advTm="102436"/>
    </mc:Choice>
    <mc:Fallback>
      <p:transition spd="slow" advTm="102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8" name="Picture 17">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20" name="Oval 19">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22" name="Picture 21">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8">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4" name="Picture 23">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9">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6" name="Rectangle 25">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8" name="Rectangle 27">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7C8D23-D6A1-4EF2-B276-2A3AF3670C80}"/>
              </a:ext>
            </a:extLst>
          </p:cNvPr>
          <p:cNvSpPr>
            <a:spLocks noGrp="1"/>
          </p:cNvSpPr>
          <p:nvPr>
            <p:ph type="title"/>
          </p:nvPr>
        </p:nvSpPr>
        <p:spPr>
          <a:xfrm>
            <a:off x="648930" y="629266"/>
            <a:ext cx="6188190" cy="1622321"/>
          </a:xfrm>
        </p:spPr>
        <p:txBody>
          <a:bodyPr vert="horz" lIns="91440" tIns="45720" rIns="91440" bIns="45720" rtlCol="0" anchor="t">
            <a:normAutofit fontScale="90000"/>
          </a:bodyPr>
          <a:lstStyle/>
          <a:p>
            <a:pPr>
              <a:lnSpc>
                <a:spcPct val="90000"/>
              </a:lnSpc>
            </a:pPr>
            <a:r>
              <a:rPr lang="en-US" sz="3600" b="1" cap="all" dirty="0">
                <a:solidFill>
                  <a:srgbClr val="EBEBEB"/>
                </a:solidFill>
              </a:rPr>
              <a:t>CHANGES IN COMMUNICATION AS Alzheimer PROGRESSES</a:t>
            </a:r>
            <a:br>
              <a:rPr lang="en-US" sz="2900" dirty="0">
                <a:solidFill>
                  <a:srgbClr val="EBEBEB"/>
                </a:solidFill>
              </a:rPr>
            </a:br>
            <a:endParaRPr lang="en-US" sz="2900" dirty="0">
              <a:solidFill>
                <a:srgbClr val="EBEBEB"/>
              </a:solidFill>
            </a:endParaRPr>
          </a:p>
        </p:txBody>
      </p:sp>
      <p:sp>
        <p:nvSpPr>
          <p:cNvPr id="4" name="Content Placeholder 3">
            <a:extLst>
              <a:ext uri="{FF2B5EF4-FFF2-40B4-BE49-F238E27FC236}">
                <a16:creationId xmlns:a16="http://schemas.microsoft.com/office/drawing/2014/main" id="{5EBC8961-CDE1-4102-8AAC-177D673E09CD}"/>
              </a:ext>
            </a:extLst>
          </p:cNvPr>
          <p:cNvSpPr>
            <a:spLocks noGrp="1"/>
          </p:cNvSpPr>
          <p:nvPr>
            <p:ph sz="half" idx="2"/>
          </p:nvPr>
        </p:nvSpPr>
        <p:spPr>
          <a:xfrm>
            <a:off x="648930" y="2438400"/>
            <a:ext cx="6188189" cy="3785419"/>
          </a:xfrm>
        </p:spPr>
        <p:txBody>
          <a:bodyPr vert="horz" lIns="91440" tIns="45720" rIns="91440" bIns="45720" rtlCol="0">
            <a:normAutofit lnSpcReduction="10000"/>
          </a:bodyPr>
          <a:lstStyle/>
          <a:p>
            <a:pPr marL="0" indent="0"/>
            <a:r>
              <a:rPr lang="en-US" dirty="0">
                <a:solidFill>
                  <a:srgbClr val="FFFFFF"/>
                </a:solidFill>
              </a:rPr>
              <a:t>Alzheimer’s disease is a progressive form of dementia with symptoms worsening over time. </a:t>
            </a:r>
          </a:p>
          <a:p>
            <a:pPr marL="0" indent="0"/>
            <a:endParaRPr lang="en-US" dirty="0">
              <a:solidFill>
                <a:srgbClr val="FFFFFF"/>
              </a:solidFill>
            </a:endParaRPr>
          </a:p>
          <a:p>
            <a:pPr marL="0" indent="0"/>
            <a:r>
              <a:rPr lang="en-US" dirty="0">
                <a:solidFill>
                  <a:srgbClr val="FFFFFF"/>
                </a:solidFill>
              </a:rPr>
              <a:t>People with Alzheimer’s experience changes in communication that can make conversation and simple tasks frustrating for both the caregiver and the person with dementia.</a:t>
            </a:r>
          </a:p>
          <a:p>
            <a:pPr marL="0" indent="0"/>
            <a:endParaRPr lang="en-US" dirty="0">
              <a:solidFill>
                <a:srgbClr val="FFFFFF"/>
              </a:solidFill>
            </a:endParaRPr>
          </a:p>
          <a:p>
            <a:pPr marL="0" indent="0"/>
            <a:r>
              <a:rPr lang="en-US" dirty="0">
                <a:solidFill>
                  <a:srgbClr val="FFFFFF"/>
                </a:solidFill>
              </a:rPr>
              <a:t>In the later stages of dementia, a person with Alzheimer’s often relies solely on nonverbal communication, using vocal sounds or facial expressions.</a:t>
            </a:r>
          </a:p>
          <a:p>
            <a:pPr marL="0" indent="0"/>
            <a:endParaRPr lang="en-US" dirty="0">
              <a:solidFill>
                <a:srgbClr val="FFFFFF"/>
              </a:solidFill>
            </a:endParaRPr>
          </a:p>
          <a:p>
            <a:pPr marL="0" indent="0"/>
            <a:endParaRPr lang="en-US" dirty="0">
              <a:solidFill>
                <a:srgbClr val="FFFFFF"/>
              </a:solidFill>
            </a:endParaRPr>
          </a:p>
        </p:txBody>
      </p:sp>
      <p:sp>
        <p:nvSpPr>
          <p:cNvPr id="30"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10" name="Picture 9">
            <a:extLst>
              <a:ext uri="{FF2B5EF4-FFF2-40B4-BE49-F238E27FC236}">
                <a16:creationId xmlns:a16="http://schemas.microsoft.com/office/drawing/2014/main" id="{9CCD8EF7-594F-4A50-A9E4-A231F043AEDE}"/>
              </a:ext>
            </a:extLst>
          </p:cNvPr>
          <p:cNvPicPr>
            <a:picLocks noChangeAspect="1"/>
          </p:cNvPicPr>
          <p:nvPr/>
        </p:nvPicPr>
        <p:blipFill rotWithShape="1">
          <a:blip r:embed="rId10">
            <a:extLst>
              <a:ext uri="{837473B0-CC2E-450A-ABE3-18F120FF3D39}">
                <a1611:picAttrSrcUrl xmlns:a1611="http://schemas.microsoft.com/office/drawing/2016/11/main" r:id="rId11"/>
              </a:ext>
            </a:extLst>
          </a:blip>
          <a:srcRect l="53024" r="12961" b="1"/>
          <a:stretch/>
        </p:blipFill>
        <p:spPr>
          <a:xfrm>
            <a:off x="7229175" y="1"/>
            <a:ext cx="4963245" cy="68580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p:spPr>
      </p:pic>
      <p:pic>
        <p:nvPicPr>
          <p:cNvPr id="3" name="Audio 2">
            <a:hlinkClick r:id="" action="ppaction://media"/>
            <a:extLst>
              <a:ext uri="{FF2B5EF4-FFF2-40B4-BE49-F238E27FC236}">
                <a16:creationId xmlns:a16="http://schemas.microsoft.com/office/drawing/2014/main" id="{E96F01B1-8F02-440E-B2F5-A8669641FE08}"/>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58067070"/>
      </p:ext>
    </p:extLst>
  </p:cSld>
  <p:clrMapOvr>
    <a:masterClrMapping/>
  </p:clrMapOvr>
  <mc:AlternateContent xmlns:mc="http://schemas.openxmlformats.org/markup-compatibility/2006">
    <mc:Choice xmlns:p14="http://schemas.microsoft.com/office/powerpoint/2010/main" Requires="p14">
      <p:transition spd="slow" p14:dur="2000" advTm="36908"/>
    </mc:Choice>
    <mc:Fallback>
      <p:transition spd="slow" advTm="36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3974</TotalTime>
  <Words>1780</Words>
  <Application>Microsoft Office PowerPoint</Application>
  <PresentationFormat>Widescreen</PresentationFormat>
  <Paragraphs>228</Paragraphs>
  <Slides>15</Slides>
  <Notes>15</Notes>
  <HiddenSlides>0</HiddenSlides>
  <MMClips>15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Century Gothic</vt:lpstr>
      <vt:lpstr>Wingdings 3</vt:lpstr>
      <vt:lpstr>Ion</vt:lpstr>
      <vt:lpstr>Communicating with Older Adults</vt:lpstr>
      <vt:lpstr>Why is Communication Important</vt:lpstr>
      <vt:lpstr>Tips on Effective Communication With Older Adults</vt:lpstr>
      <vt:lpstr>Tips on Effective Communication with Older Adults (cont.)</vt:lpstr>
      <vt:lpstr>Respect Differences  </vt:lpstr>
      <vt:lpstr>Communicate Clearly  </vt:lpstr>
      <vt:lpstr>Communication Barriers With Older Adults </vt:lpstr>
      <vt:lpstr>Overcoming Communication Barriers With Older Adults  </vt:lpstr>
      <vt:lpstr>CHANGES IN COMMUNICATION AS Alzheimer PROGRESSES </vt:lpstr>
      <vt:lpstr>Communication issues for people with Alzheimer’s can include: </vt:lpstr>
      <vt:lpstr>10 TIPS FOR EFFECTIVE COMMUNICATION  </vt:lpstr>
      <vt:lpstr>10 TIPS (cont.) </vt:lpstr>
      <vt:lpstr>10 TIPS (cont.)</vt:lpstr>
      <vt:lpstr>PowerPoint Presentation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Communicating with Older Adults</dc:title>
  <dc:creator>Keyonia Waters</dc:creator>
  <cp:lastModifiedBy>Keyonia Waters</cp:lastModifiedBy>
  <cp:revision>43</cp:revision>
  <dcterms:created xsi:type="dcterms:W3CDTF">2020-10-08T00:46:43Z</dcterms:created>
  <dcterms:modified xsi:type="dcterms:W3CDTF">2021-01-27T08:18:54Z</dcterms:modified>
</cp:coreProperties>
</file>